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31" r:id="rId1"/>
    <p:sldMasterId id="2147483849" r:id="rId2"/>
  </p:sldMasterIdLst>
  <p:sldIdLst>
    <p:sldId id="348" r:id="rId3"/>
    <p:sldId id="256" r:id="rId4"/>
    <p:sldId id="257" r:id="rId5"/>
    <p:sldId id="261" r:id="rId6"/>
    <p:sldId id="315" r:id="rId7"/>
    <p:sldId id="262" r:id="rId8"/>
    <p:sldId id="263" r:id="rId9"/>
    <p:sldId id="266" r:id="rId10"/>
    <p:sldId id="265" r:id="rId11"/>
    <p:sldId id="264" r:id="rId12"/>
    <p:sldId id="258" r:id="rId13"/>
    <p:sldId id="260" r:id="rId14"/>
    <p:sldId id="267" r:id="rId15"/>
    <p:sldId id="268" r:id="rId16"/>
    <p:sldId id="269" r:id="rId17"/>
    <p:sldId id="270" r:id="rId18"/>
    <p:sldId id="346" r:id="rId19"/>
    <p:sldId id="271" r:id="rId20"/>
    <p:sldId id="272" r:id="rId21"/>
    <p:sldId id="273" r:id="rId22"/>
    <p:sldId id="275" r:id="rId23"/>
    <p:sldId id="312" r:id="rId24"/>
    <p:sldId id="317" r:id="rId25"/>
    <p:sldId id="313" r:id="rId26"/>
    <p:sldId id="331" r:id="rId27"/>
    <p:sldId id="333" r:id="rId28"/>
    <p:sldId id="290" r:id="rId29"/>
    <p:sldId id="291" r:id="rId30"/>
    <p:sldId id="276" r:id="rId31"/>
    <p:sldId id="292" r:id="rId32"/>
    <p:sldId id="293" r:id="rId33"/>
    <p:sldId id="294" r:id="rId34"/>
    <p:sldId id="295" r:id="rId35"/>
    <p:sldId id="296" r:id="rId36"/>
    <p:sldId id="297" r:id="rId37"/>
    <p:sldId id="298" r:id="rId38"/>
    <p:sldId id="299" r:id="rId39"/>
    <p:sldId id="300" r:id="rId40"/>
    <p:sldId id="301" r:id="rId41"/>
    <p:sldId id="302" r:id="rId42"/>
    <p:sldId id="303" r:id="rId43"/>
    <p:sldId id="304" r:id="rId44"/>
    <p:sldId id="305" r:id="rId45"/>
    <p:sldId id="277" r:id="rId46"/>
    <p:sldId id="335" r:id="rId47"/>
    <p:sldId id="336" r:id="rId48"/>
    <p:sldId id="274" r:id="rId49"/>
    <p:sldId id="278" r:id="rId50"/>
    <p:sldId id="279" r:id="rId51"/>
    <p:sldId id="280" r:id="rId52"/>
    <p:sldId id="282" r:id="rId53"/>
    <p:sldId id="283" r:id="rId54"/>
    <p:sldId id="284" r:id="rId55"/>
    <p:sldId id="285" r:id="rId56"/>
    <p:sldId id="286" r:id="rId57"/>
    <p:sldId id="287" r:id="rId58"/>
    <p:sldId id="288" r:id="rId59"/>
    <p:sldId id="289" r:id="rId60"/>
    <p:sldId id="281" r:id="rId61"/>
    <p:sldId id="347" r:id="rId62"/>
    <p:sldId id="306" r:id="rId63"/>
    <p:sldId id="318" r:id="rId64"/>
    <p:sldId id="319" r:id="rId65"/>
    <p:sldId id="320" r:id="rId66"/>
    <p:sldId id="321" r:id="rId67"/>
    <p:sldId id="322" r:id="rId68"/>
    <p:sldId id="307" r:id="rId69"/>
    <p:sldId id="308" r:id="rId70"/>
    <p:sldId id="309" r:id="rId71"/>
    <p:sldId id="337" r:id="rId72"/>
    <p:sldId id="338" r:id="rId73"/>
    <p:sldId id="339" r:id="rId74"/>
    <p:sldId id="323" r:id="rId75"/>
    <p:sldId id="325" r:id="rId76"/>
    <p:sldId id="326" r:id="rId77"/>
    <p:sldId id="327" r:id="rId78"/>
    <p:sldId id="328" r:id="rId79"/>
    <p:sldId id="329" r:id="rId80"/>
    <p:sldId id="330" r:id="rId81"/>
    <p:sldId id="324" r:id="rId82"/>
    <p:sldId id="349" r:id="rId83"/>
    <p:sldId id="310" r:id="rId84"/>
    <p:sldId id="344" r:id="rId85"/>
    <p:sldId id="345" r:id="rId86"/>
    <p:sldId id="311" r:id="rId87"/>
    <p:sldId id="340" r:id="rId88"/>
    <p:sldId id="341" r:id="rId89"/>
    <p:sldId id="342" r:id="rId90"/>
    <p:sldId id="343" r:id="rId9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E42C924-52DF-C24B-98C9-120D70E3E68C}">
          <p14:sldIdLst>
            <p14:sldId id="348"/>
            <p14:sldId id="256"/>
            <p14:sldId id="257"/>
            <p14:sldId id="261"/>
            <p14:sldId id="315"/>
            <p14:sldId id="262"/>
            <p14:sldId id="263"/>
            <p14:sldId id="266"/>
            <p14:sldId id="265"/>
            <p14:sldId id="264"/>
            <p14:sldId id="258"/>
            <p14:sldId id="260"/>
            <p14:sldId id="267"/>
            <p14:sldId id="268"/>
            <p14:sldId id="269"/>
            <p14:sldId id="270"/>
            <p14:sldId id="346"/>
            <p14:sldId id="271"/>
            <p14:sldId id="272"/>
            <p14:sldId id="273"/>
            <p14:sldId id="275"/>
            <p14:sldId id="312"/>
            <p14:sldId id="317"/>
            <p14:sldId id="313"/>
            <p14:sldId id="331"/>
            <p14:sldId id="333"/>
            <p14:sldId id="290"/>
            <p14:sldId id="291"/>
            <p14:sldId id="276"/>
            <p14:sldId id="292"/>
            <p14:sldId id="293"/>
            <p14:sldId id="294"/>
            <p14:sldId id="295"/>
            <p14:sldId id="296"/>
            <p14:sldId id="297"/>
            <p14:sldId id="298"/>
            <p14:sldId id="299"/>
            <p14:sldId id="300"/>
            <p14:sldId id="301"/>
            <p14:sldId id="302"/>
            <p14:sldId id="303"/>
            <p14:sldId id="304"/>
            <p14:sldId id="305"/>
            <p14:sldId id="277"/>
            <p14:sldId id="335"/>
            <p14:sldId id="336"/>
            <p14:sldId id="274"/>
            <p14:sldId id="278"/>
            <p14:sldId id="279"/>
            <p14:sldId id="280"/>
            <p14:sldId id="282"/>
            <p14:sldId id="283"/>
            <p14:sldId id="284"/>
            <p14:sldId id="285"/>
            <p14:sldId id="286"/>
            <p14:sldId id="287"/>
            <p14:sldId id="288"/>
            <p14:sldId id="289"/>
            <p14:sldId id="281"/>
            <p14:sldId id="347"/>
            <p14:sldId id="306"/>
            <p14:sldId id="318"/>
            <p14:sldId id="319"/>
            <p14:sldId id="320"/>
            <p14:sldId id="321"/>
            <p14:sldId id="322"/>
            <p14:sldId id="307"/>
            <p14:sldId id="308"/>
            <p14:sldId id="309"/>
            <p14:sldId id="337"/>
            <p14:sldId id="338"/>
            <p14:sldId id="339"/>
            <p14:sldId id="323"/>
            <p14:sldId id="325"/>
            <p14:sldId id="326"/>
            <p14:sldId id="327"/>
            <p14:sldId id="328"/>
            <p14:sldId id="329"/>
            <p14:sldId id="330"/>
            <p14:sldId id="324"/>
            <p14:sldId id="349"/>
            <p14:sldId id="310"/>
            <p14:sldId id="344"/>
            <p14:sldId id="345"/>
            <p14:sldId id="311"/>
            <p14:sldId id="340"/>
            <p14:sldId id="341"/>
            <p14:sldId id="342"/>
            <p14:sldId id="34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362"/>
    <p:restoredTop sz="94674"/>
  </p:normalViewPr>
  <p:slideViewPr>
    <p:cSldViewPr snapToGrid="0" snapToObjects="1">
      <p:cViewPr varScale="1">
        <p:scale>
          <a:sx n="101" d="100"/>
          <a:sy n="101" d="100"/>
        </p:scale>
        <p:origin x="224" y="8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tableStyles" Target="tableStyle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48487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77418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12427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465347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172561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7/22/18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885322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7/22/18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406943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046845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739180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033555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10631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94669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03175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502094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7/22/18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82882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7/22/18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9995800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7/22/18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2002140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1211709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32079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39524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1421641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76267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6056352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48150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7/22/18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492366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7/22/18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452975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9779238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6616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98271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7/22/18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09296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7/22/18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353448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7/22/18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774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87719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132398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7/22/18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45937955"/>
      </p:ext>
    </p:extLst>
  </p:cSld>
  <p:clrMap bg1="dk1" tx1="lt1" bg2="dk2" tx2="lt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 id="2147483836" r:id="rId5"/>
    <p:sldLayoutId id="2147483837" r:id="rId6"/>
    <p:sldLayoutId id="2147483838" r:id="rId7"/>
    <p:sldLayoutId id="2147483839" r:id="rId8"/>
    <p:sldLayoutId id="2147483840" r:id="rId9"/>
    <p:sldLayoutId id="2147483841" r:id="rId10"/>
    <p:sldLayoutId id="2147483842" r:id="rId11"/>
    <p:sldLayoutId id="2147483843" r:id="rId12"/>
    <p:sldLayoutId id="2147483844" r:id="rId13"/>
    <p:sldLayoutId id="2147483845" r:id="rId14"/>
    <p:sldLayoutId id="2147483846" r:id="rId15"/>
    <p:sldLayoutId id="2147483847" r:id="rId16"/>
    <p:sldLayoutId id="2147483848"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7/22/18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531960723"/>
      </p:ext>
    </p:extLst>
  </p:cSld>
  <p:clrMap bg1="dk1" tx1="lt1" bg2="dk2" tx2="lt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58" r:id="rId9"/>
    <p:sldLayoutId id="2147483859" r:id="rId10"/>
    <p:sldLayoutId id="2147483860" r:id="rId11"/>
    <p:sldLayoutId id="2147483861" r:id="rId12"/>
    <p:sldLayoutId id="2147483862" r:id="rId13"/>
    <p:sldLayoutId id="2147483863" r:id="rId14"/>
    <p:sldLayoutId id="2147483864" r:id="rId15"/>
    <p:sldLayoutId id="2147483865" r:id="rId16"/>
    <p:sldLayoutId id="2147483866" r:id="rId17"/>
  </p:sldLayoutIdLst>
  <p:txStyles>
    <p:title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zh.wikipedia.org/wiki/%E4%BA%BA%E9%A1%9E"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hyperlink" Target="https://en.wikipedia.org/wiki/Knowledge" TargetMode="External"/><Relationship Id="rId1" Type="http://schemas.openxmlformats.org/officeDocument/2006/relationships/slideLayout" Target="../slideLayouts/slideLayout19.xml"/><Relationship Id="rId4" Type="http://schemas.openxmlformats.org/officeDocument/2006/relationships/hyperlink" Target="https://en.wikipedia.org/wiki/Data_minin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hyperlink" Target="https://en.wikipedia.org/wiki/Computer_science" TargetMode="External"/><Relationship Id="rId7" Type="http://schemas.openxmlformats.org/officeDocument/2006/relationships/image" Target="../media/image11.png"/><Relationship Id="rId2" Type="http://schemas.openxmlformats.org/officeDocument/2006/relationships/hyperlink" Target="https://en.wikipedia.org/wiki/Artificial_intelligence" TargetMode="Externa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hyperlink" Target="https://en.wikipedia.org/wiki/Data" TargetMode="External"/><Relationship Id="rId4" Type="http://schemas.openxmlformats.org/officeDocument/2006/relationships/hyperlink" Target="https://en.wikipedia.org/wiki/Computer"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wangchonge@126.com" TargetMode="External"/><Relationship Id="rId2" Type="http://schemas.openxmlformats.org/officeDocument/2006/relationships/hyperlink" Target="mailto:wangchongye@hikvision.com.cn" TargetMode="Externa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1.xml.rels><?xml version="1.0" encoding="UTF-8" standalone="yes"?>
<Relationships xmlns="http://schemas.openxmlformats.org/package/2006/relationships"><Relationship Id="rId3" Type="http://schemas.openxmlformats.org/officeDocument/2006/relationships/hyperlink" Target="https://zh.wikipedia.org/wiki/%E7%8E%AF%E5%A2%83" TargetMode="External"/><Relationship Id="rId2" Type="http://schemas.openxmlformats.org/officeDocument/2006/relationships/hyperlink" Target="https://zh.wikipedia.org/wiki/%E6%9C%BA%E5%99%A8%E5%AD%A6%E4%B9%A0" TargetMode="External"/><Relationship Id="rId1" Type="http://schemas.openxmlformats.org/officeDocument/2006/relationships/slideLayout" Target="../slideLayouts/slideLayout19.xml"/></Relationships>
</file>

<file path=ppt/slides/_rels/slide8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e the source image">
            <a:extLst>
              <a:ext uri="{FF2B5EF4-FFF2-40B4-BE49-F238E27FC236}">
                <a16:creationId xmlns:a16="http://schemas.microsoft.com/office/drawing/2014/main" id="{B5FFF160-D935-E146-9CA4-7EDE170C87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65100"/>
            <a:ext cx="12192000" cy="723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68652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douyin">
            <a:extLst>
              <a:ext uri="{FF2B5EF4-FFF2-40B4-BE49-F238E27FC236}">
                <a16:creationId xmlns:a16="http://schemas.microsoft.com/office/drawing/2014/main" id="{3DD0BC75-14A8-384C-AFF2-6C3ABD166D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3157537"/>
            <a:ext cx="12192000" cy="11844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69915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D1A5E-0E95-2145-84E0-FC9048ADAFAB}"/>
              </a:ext>
            </a:extLst>
          </p:cNvPr>
          <p:cNvSpPr>
            <a:spLocks noGrp="1"/>
          </p:cNvSpPr>
          <p:nvPr>
            <p:ph type="title"/>
          </p:nvPr>
        </p:nvSpPr>
        <p:spPr/>
        <p:txBody>
          <a:bodyPr>
            <a:normAutofit fontScale="90000"/>
          </a:bodyPr>
          <a:lstStyle/>
          <a:p>
            <a:r>
              <a:rPr lang="en-US" altLang="ja-JP" dirty="0">
                <a:solidFill>
                  <a:schemeClr val="bg1"/>
                </a:solidFill>
                <a:latin typeface="Arial Rounded MT Bold" panose="020F0704030504030204" pitchFamily="34" charset="77"/>
              </a:rPr>
              <a:t>What is artificial Intelligence</a:t>
            </a:r>
            <a:br>
              <a:rPr lang="en-US" altLang="ja-JP" dirty="0">
                <a:solidFill>
                  <a:schemeClr val="bg1"/>
                </a:solidFill>
                <a:latin typeface="Arial Rounded MT Bold" panose="020F0704030504030204" pitchFamily="34" charset="77"/>
              </a:rPr>
            </a:br>
            <a:br>
              <a:rPr lang="en-US" altLang="ja-JP" dirty="0">
                <a:solidFill>
                  <a:schemeClr val="bg1"/>
                </a:solidFill>
                <a:latin typeface="Arial Rounded MT Bold" panose="020F0704030504030204" pitchFamily="34" charset="77"/>
              </a:rPr>
            </a:br>
            <a:r>
              <a:rPr lang="ja-JP" altLang="en-US">
                <a:solidFill>
                  <a:schemeClr val="bg1"/>
                </a:solidFill>
                <a:latin typeface="Arial Rounded MT Bold" panose="020F0704030504030204" pitchFamily="34" charset="77"/>
              </a:rPr>
              <a:t>什么是人工智能</a:t>
            </a:r>
            <a:r>
              <a:rPr lang="zh-CN" altLang="en-US" dirty="0">
                <a:solidFill>
                  <a:schemeClr val="bg1"/>
                </a:solidFill>
                <a:latin typeface="Arial Rounded MT Bold" panose="020F0704030504030204" pitchFamily="34" charset="77"/>
              </a:rPr>
              <a:t>？</a:t>
            </a:r>
            <a:endParaRPr lang="en-US" dirty="0">
              <a:solidFill>
                <a:schemeClr val="bg1"/>
              </a:solidFill>
              <a:latin typeface="Arial Rounded MT Bold" panose="020F0704030504030204" pitchFamily="34" charset="77"/>
            </a:endParaRPr>
          </a:p>
        </p:txBody>
      </p:sp>
      <p:sp>
        <p:nvSpPr>
          <p:cNvPr id="3" name="Content Placeholder 2">
            <a:extLst>
              <a:ext uri="{FF2B5EF4-FFF2-40B4-BE49-F238E27FC236}">
                <a16:creationId xmlns:a16="http://schemas.microsoft.com/office/drawing/2014/main" id="{AEFB4B24-9A95-044A-9B48-506D36E6E837}"/>
              </a:ext>
            </a:extLst>
          </p:cNvPr>
          <p:cNvSpPr>
            <a:spLocks noGrp="1"/>
          </p:cNvSpPr>
          <p:nvPr>
            <p:ph idx="1"/>
          </p:nvPr>
        </p:nvSpPr>
        <p:spPr/>
        <p:txBody>
          <a:bodyPr>
            <a:normAutofit fontScale="92500" lnSpcReduction="20000"/>
          </a:bodyPr>
          <a:lstStyle/>
          <a:p>
            <a:pPr marL="0" indent="0">
              <a:buNone/>
            </a:pPr>
            <a:r>
              <a:rPr lang="en-US" dirty="0">
                <a:solidFill>
                  <a:schemeClr val="bg1"/>
                </a:solidFill>
                <a:latin typeface="Arial Rounded MT Bold" panose="020F0704030504030204" pitchFamily="34" charset="77"/>
              </a:rPr>
              <a:t>Artificial intelligence (AI), sometimes called machine intelligence, is intelligence demonstrated by machines in contrast to the natural intelligence displayed by humans and other animals.</a:t>
            </a:r>
          </a:p>
          <a:p>
            <a:pPr marL="0" indent="0">
              <a:buNone/>
            </a:pPr>
            <a:r>
              <a:rPr lang="en-US" dirty="0">
                <a:solidFill>
                  <a:schemeClr val="bg1"/>
                </a:solidFill>
                <a:latin typeface="Arial Rounded MT Bold" panose="020F0704030504030204" pitchFamily="34" charset="77"/>
              </a:rPr>
              <a:t>								          ---</a:t>
            </a:r>
            <a:r>
              <a:rPr lang="en-US" dirty="0" err="1">
                <a:solidFill>
                  <a:schemeClr val="bg1"/>
                </a:solidFill>
                <a:latin typeface="Arial Rounded MT Bold" panose="020F0704030504030204" pitchFamily="34" charset="77"/>
              </a:rPr>
              <a:t>wikipedia</a:t>
            </a:r>
            <a:endParaRPr lang="en-US" dirty="0">
              <a:solidFill>
                <a:schemeClr val="bg1"/>
              </a:solidFill>
              <a:latin typeface="Arial Rounded MT Bold" panose="020F0704030504030204" pitchFamily="34" charset="77"/>
            </a:endParaRPr>
          </a:p>
          <a:p>
            <a:pPr marL="0" indent="0">
              <a:buNone/>
            </a:pPr>
            <a:r>
              <a:rPr lang="ja-JP" altLang="en-US">
                <a:solidFill>
                  <a:schemeClr val="bg1"/>
                </a:solidFill>
              </a:rPr>
              <a:t>人工智能（英语：</a:t>
            </a:r>
            <a:r>
              <a:rPr lang="en-US" dirty="0">
                <a:solidFill>
                  <a:schemeClr val="bg1"/>
                </a:solidFill>
              </a:rPr>
              <a:t>artificial intelligence，</a:t>
            </a:r>
            <a:r>
              <a:rPr lang="ja-JP" altLang="en-US">
                <a:solidFill>
                  <a:schemeClr val="bg1"/>
                </a:solidFill>
              </a:rPr>
              <a:t>缩写为 </a:t>
            </a:r>
            <a:r>
              <a:rPr lang="en-US" dirty="0">
                <a:solidFill>
                  <a:schemeClr val="bg1"/>
                </a:solidFill>
              </a:rPr>
              <a:t>AI）</a:t>
            </a:r>
            <a:r>
              <a:rPr lang="ja-JP" altLang="en-US">
                <a:solidFill>
                  <a:schemeClr val="bg1"/>
                </a:solidFill>
              </a:rPr>
              <a:t>亦稱機器智能，指由人製造出來的機器所表現出來的智能。通常人工智能是指通過普通電腦程式的手段實現的人類智能技術。該詞也指出研究這樣的智能系統是否能夠實現，以及如何實現科學領域。同時如此，</a:t>
            </a:r>
            <a:r>
              <a:rPr lang="ja-JP" altLang="en-US">
                <a:solidFill>
                  <a:schemeClr val="bg1"/>
                </a:solidFill>
                <a:hlinkClick r:id="rId2" tooltip="人類">
                  <a:extLst>
                    <a:ext uri="{A12FA001-AC4F-418D-AE19-62706E023703}">
                      <ahyp:hlinkClr xmlns:ahyp="http://schemas.microsoft.com/office/drawing/2018/hyperlinkcolor" val="tx"/>
                    </a:ext>
                  </a:extLst>
                </a:hlinkClick>
              </a:rPr>
              <a:t>人類</a:t>
            </a:r>
            <a:r>
              <a:rPr lang="ja-JP" altLang="en-US">
                <a:solidFill>
                  <a:schemeClr val="bg1"/>
                </a:solidFill>
              </a:rPr>
              <a:t>的數量開始收斂及功能逐漸被其取代。</a:t>
            </a:r>
            <a:endParaRPr lang="en-US" altLang="ja-JP" dirty="0">
              <a:solidFill>
                <a:schemeClr val="bg1"/>
              </a:solidFill>
            </a:endParaRPr>
          </a:p>
          <a:p>
            <a:pPr marL="0" indent="0">
              <a:buNone/>
            </a:pPr>
            <a:r>
              <a:rPr lang="en-US" dirty="0">
                <a:solidFill>
                  <a:schemeClr val="bg1"/>
                </a:solidFill>
              </a:rPr>
              <a:t>						</a:t>
            </a:r>
            <a:r>
              <a:rPr lang="zh-CN" altLang="en-US" dirty="0">
                <a:solidFill>
                  <a:schemeClr val="bg1"/>
                </a:solidFill>
              </a:rPr>
              <a:t>                      </a:t>
            </a:r>
            <a:r>
              <a:rPr lang="en-US" altLang="zh-CN" dirty="0">
                <a:solidFill>
                  <a:schemeClr val="bg1"/>
                </a:solidFill>
              </a:rPr>
              <a:t>             --</a:t>
            </a:r>
            <a:r>
              <a:rPr lang="en-US" altLang="ja-JP" dirty="0">
                <a:solidFill>
                  <a:schemeClr val="bg1"/>
                </a:solidFill>
              </a:rPr>
              <a:t>-</a:t>
            </a:r>
            <a:r>
              <a:rPr lang="ja-JP" altLang="en-US">
                <a:solidFill>
                  <a:schemeClr val="bg1"/>
                </a:solidFill>
              </a:rPr>
              <a:t>维基百科</a:t>
            </a:r>
            <a:endParaRPr lang="en-US" dirty="0">
              <a:solidFill>
                <a:schemeClr val="bg1"/>
              </a:solidFill>
            </a:endParaRPr>
          </a:p>
        </p:txBody>
      </p:sp>
    </p:spTree>
    <p:extLst>
      <p:ext uri="{BB962C8B-B14F-4D97-AF65-F5344CB8AC3E}">
        <p14:creationId xmlns:p14="http://schemas.microsoft.com/office/powerpoint/2010/main" val="1934922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E7E8F42-5707-3E46-9C28-4BAD04C16ABA}"/>
              </a:ext>
            </a:extLst>
          </p:cNvPr>
          <p:cNvSpPr>
            <a:spLocks noGrp="1"/>
          </p:cNvSpPr>
          <p:nvPr>
            <p:ph idx="1"/>
          </p:nvPr>
        </p:nvSpPr>
        <p:spPr>
          <a:xfrm>
            <a:off x="1179512" y="890587"/>
            <a:ext cx="9905999" cy="3541714"/>
          </a:xfrm>
        </p:spPr>
        <p:txBody>
          <a:bodyPr>
            <a:normAutofit/>
          </a:bodyPr>
          <a:lstStyle/>
          <a:p>
            <a:pPr marL="0" indent="0">
              <a:buNone/>
            </a:pPr>
            <a:r>
              <a:rPr lang="en-US" sz="3600" b="1" dirty="0">
                <a:solidFill>
                  <a:schemeClr val="bg1"/>
                </a:solidFill>
              </a:rPr>
              <a:t>The theory and development of computer systems able to perform tasks that normally require human intelligence, such as visual perception, speech recognition, decision-making, and translation between languages.</a:t>
            </a:r>
          </a:p>
        </p:txBody>
      </p:sp>
    </p:spTree>
    <p:extLst>
      <p:ext uri="{BB962C8B-B14F-4D97-AF65-F5344CB8AC3E}">
        <p14:creationId xmlns:p14="http://schemas.microsoft.com/office/powerpoint/2010/main" val="1691193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normAutofit fontScale="90000"/>
          </a:bodyPr>
          <a:lstStyle/>
          <a:p>
            <a:pPr algn="ctr"/>
            <a:r>
              <a:rPr lang="en-US" b="1" dirty="0">
                <a:solidFill>
                  <a:schemeClr val="bg1"/>
                </a:solidFill>
              </a:rPr>
              <a:t>What is Data Science</a:t>
            </a:r>
            <a:br>
              <a:rPr lang="en-US" b="1" dirty="0">
                <a:solidFill>
                  <a:schemeClr val="bg1"/>
                </a:solidFill>
              </a:rPr>
            </a:br>
            <a:br>
              <a:rPr lang="en-US" b="1" dirty="0">
                <a:solidFill>
                  <a:schemeClr val="bg1"/>
                </a:solidFill>
              </a:rPr>
            </a:br>
            <a:r>
              <a:rPr lang="ja-JP" altLang="en-US" b="1">
                <a:solidFill>
                  <a:schemeClr val="bg1"/>
                </a:solidFill>
              </a:rPr>
              <a:t>什么是数据科学</a:t>
            </a:r>
            <a:endParaRPr lang="en-US" b="1" dirty="0">
              <a:solidFill>
                <a:schemeClr val="bg1"/>
              </a:solidFill>
            </a:endParaRPr>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normAutofit/>
          </a:bodyPr>
          <a:lstStyle/>
          <a:p>
            <a:r>
              <a:rPr lang="en-US" sz="3200" b="1" dirty="0">
                <a:solidFill>
                  <a:schemeClr val="bg1"/>
                </a:solidFill>
              </a:rPr>
              <a:t>Data science</a:t>
            </a:r>
            <a:r>
              <a:rPr lang="en-US" sz="3200" dirty="0">
                <a:solidFill>
                  <a:schemeClr val="bg1"/>
                </a:solidFill>
              </a:rPr>
              <a:t> is an </a:t>
            </a:r>
            <a:r>
              <a:rPr lang="en-US" sz="3200" b="1" i="1" dirty="0">
                <a:solidFill>
                  <a:schemeClr val="bg1"/>
                </a:solidFill>
              </a:rPr>
              <a:t>interdisciplinary</a:t>
            </a:r>
            <a:r>
              <a:rPr lang="en-US" sz="3200" dirty="0">
                <a:solidFill>
                  <a:schemeClr val="bg1"/>
                </a:solidFill>
              </a:rPr>
              <a:t> field that uses scientific methods, processes, algorithms and systems to extract </a:t>
            </a:r>
            <a:r>
              <a:rPr lang="en-US" sz="3200" dirty="0">
                <a:solidFill>
                  <a:schemeClr val="bg1"/>
                </a:solidFill>
                <a:hlinkClick r:id="rId2" tooltip="Knowledge">
                  <a:extLst>
                    <a:ext uri="{A12FA001-AC4F-418D-AE19-62706E023703}">
                      <ahyp:hlinkClr xmlns:ahyp="http://schemas.microsoft.com/office/drawing/2018/hyperlinkcolor" val="tx"/>
                    </a:ext>
                  </a:extLst>
                </a:hlinkClick>
              </a:rPr>
              <a:t>knowledge</a:t>
            </a:r>
            <a:r>
              <a:rPr lang="en-US" sz="3200" dirty="0">
                <a:solidFill>
                  <a:schemeClr val="bg1"/>
                </a:solidFill>
              </a:rPr>
              <a:t> and insights from </a:t>
            </a:r>
            <a:r>
              <a:rPr lang="en-US" sz="3200" dirty="0">
                <a:solidFill>
                  <a:schemeClr val="bg1"/>
                </a:solidFill>
                <a:hlinkClick r:id="rId3" tooltip="Data">
                  <a:extLst>
                    <a:ext uri="{A12FA001-AC4F-418D-AE19-62706E023703}">
                      <ahyp:hlinkClr xmlns:ahyp="http://schemas.microsoft.com/office/drawing/2018/hyperlinkcolor" val="tx"/>
                    </a:ext>
                  </a:extLst>
                </a:hlinkClick>
              </a:rPr>
              <a:t>data</a:t>
            </a:r>
            <a:r>
              <a:rPr lang="en-US" sz="3200" dirty="0">
                <a:solidFill>
                  <a:schemeClr val="bg1"/>
                </a:solidFill>
              </a:rPr>
              <a:t> in various forms, both structured and unstructured, similar to </a:t>
            </a:r>
            <a:r>
              <a:rPr lang="en-US" sz="3200" dirty="0">
                <a:solidFill>
                  <a:schemeClr val="bg1"/>
                </a:solidFill>
                <a:hlinkClick r:id="rId4" tooltip="Data mining">
                  <a:extLst>
                    <a:ext uri="{A12FA001-AC4F-418D-AE19-62706E023703}">
                      <ahyp:hlinkClr xmlns:ahyp="http://schemas.microsoft.com/office/drawing/2018/hyperlinkcolor" val="tx"/>
                    </a:ext>
                  </a:extLst>
                </a:hlinkClick>
              </a:rPr>
              <a:t>data mining</a:t>
            </a:r>
            <a:r>
              <a:rPr lang="en-US" sz="3200" dirty="0">
                <a:solidFill>
                  <a:schemeClr val="bg1"/>
                </a:solidFill>
              </a:rPr>
              <a:t>. </a:t>
            </a:r>
          </a:p>
          <a:p>
            <a:pPr marL="0" indent="0">
              <a:buNone/>
            </a:pPr>
            <a:r>
              <a:rPr lang="en-US" sz="3200" dirty="0">
                <a:solidFill>
                  <a:schemeClr val="bg1"/>
                </a:solidFill>
              </a:rPr>
              <a:t>								   ---</a:t>
            </a:r>
            <a:r>
              <a:rPr lang="en-US" sz="3200" dirty="0" err="1">
                <a:solidFill>
                  <a:schemeClr val="bg1"/>
                </a:solidFill>
              </a:rPr>
              <a:t>wikipedia</a:t>
            </a:r>
            <a:endParaRPr lang="en-US" sz="3200" dirty="0">
              <a:solidFill>
                <a:schemeClr val="bg1"/>
              </a:solidFill>
            </a:endParaRPr>
          </a:p>
        </p:txBody>
      </p:sp>
    </p:spTree>
    <p:extLst>
      <p:ext uri="{BB962C8B-B14F-4D97-AF65-F5344CB8AC3E}">
        <p14:creationId xmlns:p14="http://schemas.microsoft.com/office/powerpoint/2010/main" val="35463020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292020" y="2511863"/>
            <a:ext cx="9905998" cy="1478570"/>
          </a:xfrm>
        </p:spPr>
        <p:txBody>
          <a:bodyPr>
            <a:noAutofit/>
          </a:bodyPr>
          <a:lstStyle/>
          <a:p>
            <a:pPr algn="ctr"/>
            <a:r>
              <a:rPr lang="en-US" sz="4000" b="1" dirty="0">
                <a:solidFill>
                  <a:schemeClr val="bg1"/>
                </a:solidFill>
              </a:rPr>
              <a:t>Relation between artificial intelligence and data science</a:t>
            </a:r>
            <a:br>
              <a:rPr lang="en-US" sz="4000" b="1" dirty="0">
                <a:solidFill>
                  <a:schemeClr val="bg1"/>
                </a:solidFill>
              </a:rPr>
            </a:br>
            <a:br>
              <a:rPr lang="en-US" sz="4000" b="1" dirty="0">
                <a:solidFill>
                  <a:schemeClr val="bg1"/>
                </a:solidFill>
              </a:rPr>
            </a:br>
            <a:br>
              <a:rPr lang="en-US" sz="4000" b="1" dirty="0">
                <a:solidFill>
                  <a:schemeClr val="bg1"/>
                </a:solidFill>
              </a:rPr>
            </a:br>
            <a:r>
              <a:rPr lang="ja-JP" altLang="en-US" sz="4000" b="1">
                <a:solidFill>
                  <a:schemeClr val="bg1"/>
                </a:solidFill>
              </a:rPr>
              <a:t>人工智能和数据科学的关系</a:t>
            </a:r>
            <a:endParaRPr lang="en-US" sz="4000" b="1" dirty="0">
              <a:solidFill>
                <a:schemeClr val="bg1"/>
              </a:solidFill>
            </a:endParaRPr>
          </a:p>
        </p:txBody>
      </p:sp>
    </p:spTree>
    <p:extLst>
      <p:ext uri="{BB962C8B-B14F-4D97-AF65-F5344CB8AC3E}">
        <p14:creationId xmlns:p14="http://schemas.microsoft.com/office/powerpoint/2010/main" val="4907863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Image result for relation of data science and artificial intelligence and machine learning">
            <a:extLst>
              <a:ext uri="{FF2B5EF4-FFF2-40B4-BE49-F238E27FC236}">
                <a16:creationId xmlns:a16="http://schemas.microsoft.com/office/drawing/2014/main" id="{3B293A99-B88D-ED41-9B18-37C247771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2132" y="677731"/>
            <a:ext cx="8584602" cy="5494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26441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946674" y="430306"/>
            <a:ext cx="10574766" cy="5970494"/>
          </a:xfrm>
        </p:spPr>
        <p:txBody>
          <a:bodyPr/>
          <a:lstStyle/>
          <a:p>
            <a:r>
              <a:rPr lang="en-US" sz="2800" b="1" dirty="0">
                <a:solidFill>
                  <a:schemeClr val="bg1"/>
                </a:solidFill>
              </a:rPr>
              <a:t>Machine Learning </a:t>
            </a:r>
            <a:r>
              <a:rPr lang="ja-JP" altLang="en-US" sz="2800" b="1">
                <a:solidFill>
                  <a:schemeClr val="bg1"/>
                </a:solidFill>
              </a:rPr>
              <a:t>机器学习</a:t>
            </a:r>
            <a:endParaRPr lang="en-US" altLang="ja-JP" sz="2800" b="1" dirty="0">
              <a:solidFill>
                <a:schemeClr val="bg1"/>
              </a:solidFill>
            </a:endParaRPr>
          </a:p>
          <a:p>
            <a:r>
              <a:rPr lang="en-US" altLang="ja-JP" sz="2800" b="1" dirty="0">
                <a:solidFill>
                  <a:schemeClr val="bg1"/>
                </a:solidFill>
              </a:rPr>
              <a:t>Text</a:t>
            </a:r>
            <a:r>
              <a:rPr lang="zh-CN" altLang="en-US" sz="2800" b="1" dirty="0">
                <a:solidFill>
                  <a:schemeClr val="bg1"/>
                </a:solidFill>
              </a:rPr>
              <a:t> </a:t>
            </a:r>
            <a:r>
              <a:rPr lang="en-US" altLang="zh-CN" sz="2800" b="1" dirty="0">
                <a:solidFill>
                  <a:schemeClr val="bg1"/>
                </a:solidFill>
              </a:rPr>
              <a:t>Retrieval </a:t>
            </a:r>
            <a:r>
              <a:rPr lang="ja-JP" altLang="en-US" sz="2800" b="1">
                <a:solidFill>
                  <a:schemeClr val="bg1"/>
                </a:solidFill>
              </a:rPr>
              <a:t>文本检索</a:t>
            </a:r>
            <a:endParaRPr lang="en-US" altLang="ja-JP" sz="2800" b="1" dirty="0">
              <a:solidFill>
                <a:schemeClr val="bg1"/>
              </a:solidFill>
            </a:endParaRPr>
          </a:p>
          <a:p>
            <a:r>
              <a:rPr lang="en-US" altLang="ja-JP" sz="2800" b="1" dirty="0">
                <a:solidFill>
                  <a:schemeClr val="bg1"/>
                </a:solidFill>
              </a:rPr>
              <a:t>Natural</a:t>
            </a:r>
            <a:r>
              <a:rPr lang="zh-CN" altLang="en-US" sz="2800" b="1" dirty="0">
                <a:solidFill>
                  <a:schemeClr val="bg1"/>
                </a:solidFill>
              </a:rPr>
              <a:t> </a:t>
            </a:r>
            <a:r>
              <a:rPr lang="en-US" altLang="zh-CN" sz="2800" b="1" dirty="0">
                <a:solidFill>
                  <a:schemeClr val="bg1"/>
                </a:solidFill>
              </a:rPr>
              <a:t>Language</a:t>
            </a:r>
            <a:r>
              <a:rPr lang="zh-CN" altLang="en-US" sz="2800" b="1" dirty="0">
                <a:solidFill>
                  <a:schemeClr val="bg1"/>
                </a:solidFill>
              </a:rPr>
              <a:t> </a:t>
            </a:r>
            <a:r>
              <a:rPr lang="en-US" altLang="zh-CN" sz="2800" b="1" dirty="0">
                <a:solidFill>
                  <a:schemeClr val="bg1"/>
                </a:solidFill>
              </a:rPr>
              <a:t>Processing</a:t>
            </a:r>
            <a:r>
              <a:rPr lang="zh-CN" altLang="en-US" sz="2800" b="1" dirty="0">
                <a:solidFill>
                  <a:schemeClr val="bg1"/>
                </a:solidFill>
              </a:rPr>
              <a:t> </a:t>
            </a:r>
            <a:r>
              <a:rPr lang="ja-JP" altLang="en-US" sz="2800" b="1">
                <a:solidFill>
                  <a:schemeClr val="bg1"/>
                </a:solidFill>
              </a:rPr>
              <a:t>自然语言处理</a:t>
            </a:r>
            <a:endParaRPr lang="en-US" altLang="ja-JP" sz="2800" b="1" dirty="0">
              <a:solidFill>
                <a:schemeClr val="bg1"/>
              </a:solidFill>
            </a:endParaRPr>
          </a:p>
          <a:p>
            <a:r>
              <a:rPr lang="en-US" altLang="ja-JP" sz="2800" b="1" dirty="0">
                <a:solidFill>
                  <a:schemeClr val="bg1"/>
                </a:solidFill>
              </a:rPr>
              <a:t> Voice Recognition </a:t>
            </a:r>
            <a:r>
              <a:rPr lang="ja-JP" altLang="en-US" sz="2800" b="1">
                <a:solidFill>
                  <a:schemeClr val="bg1"/>
                </a:solidFill>
              </a:rPr>
              <a:t>语音识别</a:t>
            </a:r>
            <a:endParaRPr lang="en-US" altLang="ja-JP" sz="2800" b="1" dirty="0">
              <a:solidFill>
                <a:schemeClr val="bg1"/>
              </a:solidFill>
            </a:endParaRPr>
          </a:p>
          <a:p>
            <a:r>
              <a:rPr lang="en-US" altLang="ja-JP" sz="2800" b="1" dirty="0">
                <a:solidFill>
                  <a:schemeClr val="bg1"/>
                </a:solidFill>
              </a:rPr>
              <a:t>Data Mining</a:t>
            </a:r>
            <a:r>
              <a:rPr lang="zh-CN" altLang="en-US" sz="2800" b="1" dirty="0">
                <a:solidFill>
                  <a:schemeClr val="bg1"/>
                </a:solidFill>
              </a:rPr>
              <a:t> </a:t>
            </a:r>
            <a:r>
              <a:rPr lang="ja-JP" altLang="en-US" sz="2800" b="1">
                <a:solidFill>
                  <a:schemeClr val="bg1"/>
                </a:solidFill>
              </a:rPr>
              <a:t>数据挖掘</a:t>
            </a:r>
            <a:endParaRPr lang="en-US" altLang="ja-JP" sz="2800" b="1" dirty="0">
              <a:solidFill>
                <a:schemeClr val="bg1"/>
              </a:solidFill>
            </a:endParaRPr>
          </a:p>
          <a:p>
            <a:r>
              <a:rPr lang="en-US" altLang="ja-JP" sz="2800" b="1" dirty="0">
                <a:solidFill>
                  <a:schemeClr val="bg1"/>
                </a:solidFill>
              </a:rPr>
              <a:t>Computer Vision</a:t>
            </a:r>
            <a:r>
              <a:rPr lang="zh-CN" altLang="en-US" sz="2800" b="1" dirty="0">
                <a:solidFill>
                  <a:schemeClr val="bg1"/>
                </a:solidFill>
              </a:rPr>
              <a:t> </a:t>
            </a:r>
            <a:r>
              <a:rPr lang="ja-JP" altLang="en-US" sz="2800" b="1">
                <a:solidFill>
                  <a:schemeClr val="bg1"/>
                </a:solidFill>
              </a:rPr>
              <a:t>计算机视觉</a:t>
            </a:r>
            <a:endParaRPr lang="en-US" altLang="ja-JP" sz="2800" b="1" dirty="0">
              <a:solidFill>
                <a:schemeClr val="bg1"/>
              </a:solidFill>
            </a:endParaRPr>
          </a:p>
          <a:p>
            <a:r>
              <a:rPr lang="en-US" altLang="ja-JP" sz="2800" b="1" dirty="0">
                <a:solidFill>
                  <a:schemeClr val="bg1"/>
                </a:solidFill>
              </a:rPr>
              <a:t>Reinforcement Learning</a:t>
            </a:r>
            <a:r>
              <a:rPr lang="zh-CN" altLang="en-US" sz="2800" b="1" dirty="0">
                <a:solidFill>
                  <a:schemeClr val="bg1"/>
                </a:solidFill>
              </a:rPr>
              <a:t> </a:t>
            </a:r>
            <a:r>
              <a:rPr lang="ja-JP" altLang="en-US" sz="2800" b="1">
                <a:solidFill>
                  <a:schemeClr val="bg1"/>
                </a:solidFill>
              </a:rPr>
              <a:t>强化学习</a:t>
            </a:r>
            <a:endParaRPr lang="en-US" altLang="ja-JP" sz="2800" b="1" dirty="0">
              <a:solidFill>
                <a:schemeClr val="bg1"/>
              </a:solidFill>
            </a:endParaRPr>
          </a:p>
          <a:p>
            <a:r>
              <a:rPr lang="en-US" altLang="ja-JP" sz="2800" b="1" dirty="0">
                <a:solidFill>
                  <a:schemeClr val="bg1"/>
                </a:solidFill>
              </a:rPr>
              <a:t>Recommender System</a:t>
            </a:r>
            <a:r>
              <a:rPr lang="zh-CN" altLang="en-US" sz="2800" b="1" dirty="0">
                <a:solidFill>
                  <a:schemeClr val="bg1"/>
                </a:solidFill>
              </a:rPr>
              <a:t> </a:t>
            </a:r>
            <a:r>
              <a:rPr lang="ja-JP" altLang="en-US" sz="2800" b="1">
                <a:solidFill>
                  <a:schemeClr val="bg1"/>
                </a:solidFill>
              </a:rPr>
              <a:t>推荐系统</a:t>
            </a:r>
            <a:endParaRPr lang="en-US" altLang="ja-JP" sz="2800" b="1" dirty="0">
              <a:solidFill>
                <a:schemeClr val="bg1"/>
              </a:solidFill>
            </a:endParaRPr>
          </a:p>
          <a:p>
            <a:r>
              <a:rPr lang="en-US" altLang="ja-JP" sz="2800" b="1" dirty="0">
                <a:solidFill>
                  <a:schemeClr val="bg1"/>
                </a:solidFill>
              </a:rPr>
              <a:t>Deep Learning and Neural Network</a:t>
            </a:r>
            <a:r>
              <a:rPr lang="zh-CN" altLang="en-US" sz="2800" b="1" dirty="0">
                <a:solidFill>
                  <a:schemeClr val="bg1"/>
                </a:solidFill>
              </a:rPr>
              <a:t> </a:t>
            </a:r>
            <a:r>
              <a:rPr lang="ja-JP" altLang="en-US" sz="2800" b="1">
                <a:solidFill>
                  <a:schemeClr val="bg1"/>
                </a:solidFill>
              </a:rPr>
              <a:t>深度学习和神经网络</a:t>
            </a:r>
            <a:endParaRPr lang="en-US" altLang="ja-JP" sz="2800" b="1" dirty="0">
              <a:solidFill>
                <a:schemeClr val="bg1"/>
              </a:solidFill>
            </a:endParaRPr>
          </a:p>
          <a:p>
            <a:endParaRPr lang="en-US" altLang="ja-JP" dirty="0">
              <a:solidFill>
                <a:schemeClr val="bg1"/>
              </a:solidFill>
            </a:endParaRPr>
          </a:p>
          <a:p>
            <a:endParaRPr lang="en-US" altLang="ja-JP"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0062252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97292-1DC4-9843-B16C-4662DA732D56}"/>
              </a:ext>
            </a:extLst>
          </p:cNvPr>
          <p:cNvSpPr>
            <a:spLocks noGrp="1"/>
          </p:cNvSpPr>
          <p:nvPr>
            <p:ph type="title"/>
          </p:nvPr>
        </p:nvSpPr>
        <p:spPr>
          <a:xfrm>
            <a:off x="912813" y="2193318"/>
            <a:ext cx="9905998" cy="1478570"/>
          </a:xfrm>
        </p:spPr>
        <p:txBody>
          <a:bodyPr>
            <a:normAutofit fontScale="90000"/>
          </a:bodyPr>
          <a:lstStyle/>
          <a:p>
            <a:pPr algn="ctr"/>
            <a:r>
              <a:rPr lang="en-US" sz="6000" b="1" dirty="0">
                <a:solidFill>
                  <a:schemeClr val="bg1"/>
                </a:solidFill>
              </a:rPr>
              <a:t>MACHINE LEARNING</a:t>
            </a:r>
            <a:br>
              <a:rPr lang="en-US" sz="6000" b="1" dirty="0">
                <a:solidFill>
                  <a:schemeClr val="bg1"/>
                </a:solidFill>
              </a:rPr>
            </a:br>
            <a:br>
              <a:rPr lang="en-US" sz="6000" b="1" dirty="0">
                <a:solidFill>
                  <a:schemeClr val="bg1"/>
                </a:solidFill>
              </a:rPr>
            </a:br>
            <a:r>
              <a:rPr lang="ja-JP" altLang="en-US" sz="6000" b="1">
                <a:solidFill>
                  <a:schemeClr val="bg1"/>
                </a:solidFill>
              </a:rPr>
              <a:t>机器学习</a:t>
            </a:r>
            <a:br>
              <a:rPr lang="en-US" altLang="ja-JP" b="1" dirty="0">
                <a:solidFill>
                  <a:schemeClr val="bg1"/>
                </a:solidFill>
              </a:rPr>
            </a:br>
            <a:endParaRPr lang="en-US" b="1" dirty="0">
              <a:solidFill>
                <a:schemeClr val="bg1"/>
              </a:solidFill>
            </a:endParaRPr>
          </a:p>
        </p:txBody>
      </p:sp>
    </p:spTree>
    <p:extLst>
      <p:ext uri="{BB962C8B-B14F-4D97-AF65-F5344CB8AC3E}">
        <p14:creationId xmlns:p14="http://schemas.microsoft.com/office/powerpoint/2010/main" val="29740053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055352" y="530715"/>
            <a:ext cx="9905998" cy="1478570"/>
          </a:xfrm>
        </p:spPr>
        <p:txBody>
          <a:bodyPr>
            <a:noAutofit/>
          </a:bodyPr>
          <a:lstStyle/>
          <a:p>
            <a:pPr algn="ctr"/>
            <a:br>
              <a:rPr lang="en-US" altLang="ja-JP" sz="2800" b="1" dirty="0">
                <a:solidFill>
                  <a:schemeClr val="bg1"/>
                </a:solidFill>
              </a:rPr>
            </a:br>
            <a:r>
              <a:rPr lang="en-US" altLang="ja-JP" sz="3200" b="1" dirty="0">
                <a:solidFill>
                  <a:schemeClr val="bg1"/>
                </a:solidFill>
              </a:rPr>
              <a:t>What is machine learning</a:t>
            </a:r>
            <a:br>
              <a:rPr lang="en-US" altLang="ja-JP" sz="3200" b="1" dirty="0">
                <a:solidFill>
                  <a:schemeClr val="bg1"/>
                </a:solidFill>
              </a:rPr>
            </a:br>
            <a:br>
              <a:rPr lang="en-US" altLang="ja-JP" sz="3200" b="1" dirty="0">
                <a:solidFill>
                  <a:schemeClr val="bg1"/>
                </a:solidFill>
              </a:rPr>
            </a:br>
            <a:r>
              <a:rPr lang="ja-JP" altLang="en-US" sz="3200" b="1">
                <a:solidFill>
                  <a:schemeClr val="bg1"/>
                </a:solidFill>
              </a:rPr>
              <a:t>什么是机器学习</a:t>
            </a:r>
            <a:br>
              <a:rPr lang="en-US" altLang="ja-JP" sz="2800" b="1" dirty="0">
                <a:solidFill>
                  <a:schemeClr val="bg1"/>
                </a:solidFill>
              </a:rPr>
            </a:br>
            <a:endParaRPr lang="en-US" sz="2800" b="1" dirty="0">
              <a:solidFill>
                <a:schemeClr val="bg1"/>
              </a:solidFill>
            </a:endParaRPr>
          </a:p>
        </p:txBody>
      </p:sp>
      <p:sp>
        <p:nvSpPr>
          <p:cNvPr id="7" name="TextBox 6">
            <a:extLst>
              <a:ext uri="{FF2B5EF4-FFF2-40B4-BE49-F238E27FC236}">
                <a16:creationId xmlns:a16="http://schemas.microsoft.com/office/drawing/2014/main" id="{D9CB9B6F-3690-F94E-9766-D2E73ABEBBBC}"/>
              </a:ext>
            </a:extLst>
          </p:cNvPr>
          <p:cNvSpPr txBox="1"/>
          <p:nvPr/>
        </p:nvSpPr>
        <p:spPr>
          <a:xfrm>
            <a:off x="1289424" y="2430575"/>
            <a:ext cx="10279096" cy="2246769"/>
          </a:xfrm>
          <a:prstGeom prst="rect">
            <a:avLst/>
          </a:prstGeom>
          <a:noFill/>
        </p:spPr>
        <p:txBody>
          <a:bodyPr wrap="square" rtlCol="0">
            <a:spAutoFit/>
          </a:bodyPr>
          <a:lstStyle/>
          <a:p>
            <a:r>
              <a:rPr lang="en-US" sz="2800" dirty="0">
                <a:solidFill>
                  <a:schemeClr val="bg1"/>
                </a:solidFill>
              </a:rPr>
              <a:t>Machine learning is a subset of </a:t>
            </a:r>
            <a:r>
              <a:rPr lang="en-US" sz="2800" dirty="0">
                <a:solidFill>
                  <a:schemeClr val="bg1"/>
                </a:solidFill>
                <a:hlinkClick r:id="rId2" tooltip="Artificial intelligence">
                  <a:extLst>
                    <a:ext uri="{A12FA001-AC4F-418D-AE19-62706E023703}">
                      <ahyp:hlinkClr xmlns:ahyp="http://schemas.microsoft.com/office/drawing/2018/hyperlinkcolor" val="tx"/>
                    </a:ext>
                  </a:extLst>
                </a:hlinkClick>
              </a:rPr>
              <a:t>artificial intelligence</a:t>
            </a:r>
            <a:r>
              <a:rPr lang="en-US" sz="2800" dirty="0">
                <a:solidFill>
                  <a:schemeClr val="bg1"/>
                </a:solidFill>
              </a:rPr>
              <a:t> in the field of </a:t>
            </a:r>
            <a:r>
              <a:rPr lang="en-US" sz="2800" dirty="0">
                <a:solidFill>
                  <a:schemeClr val="bg1"/>
                </a:solidFill>
                <a:hlinkClick r:id="rId3" tooltip="Computer science">
                  <a:extLst>
                    <a:ext uri="{A12FA001-AC4F-418D-AE19-62706E023703}">
                      <ahyp:hlinkClr xmlns:ahyp="http://schemas.microsoft.com/office/drawing/2018/hyperlinkcolor" val="tx"/>
                    </a:ext>
                  </a:extLst>
                </a:hlinkClick>
              </a:rPr>
              <a:t>computer science</a:t>
            </a:r>
            <a:r>
              <a:rPr lang="en-US" sz="2800" dirty="0">
                <a:solidFill>
                  <a:schemeClr val="bg1"/>
                </a:solidFill>
              </a:rPr>
              <a:t> that often uses</a:t>
            </a:r>
            <a:r>
              <a:rPr lang="zh-CN" altLang="en-US" sz="2800" dirty="0">
                <a:solidFill>
                  <a:schemeClr val="bg1"/>
                </a:solidFill>
              </a:rPr>
              <a:t> </a:t>
            </a:r>
            <a:r>
              <a:rPr lang="en-US" sz="2800" dirty="0">
                <a:solidFill>
                  <a:schemeClr val="bg1"/>
                </a:solidFill>
              </a:rPr>
              <a:t>statistical techniques to give </a:t>
            </a:r>
            <a:r>
              <a:rPr lang="en-US" sz="2800" dirty="0">
                <a:solidFill>
                  <a:schemeClr val="bg1"/>
                </a:solidFill>
                <a:hlinkClick r:id="rId4" tooltip="Computer">
                  <a:extLst>
                    <a:ext uri="{A12FA001-AC4F-418D-AE19-62706E023703}">
                      <ahyp:hlinkClr xmlns:ahyp="http://schemas.microsoft.com/office/drawing/2018/hyperlinkcolor" val="tx"/>
                    </a:ext>
                  </a:extLst>
                </a:hlinkClick>
              </a:rPr>
              <a:t>computers</a:t>
            </a:r>
            <a:r>
              <a:rPr lang="en-US" sz="2800" dirty="0">
                <a:solidFill>
                  <a:schemeClr val="bg1"/>
                </a:solidFill>
              </a:rPr>
              <a:t> the ability to “learn” (i.e., progressively improve performance</a:t>
            </a:r>
            <a:r>
              <a:rPr lang="zh-CN" altLang="en-US" sz="2800" dirty="0">
                <a:solidFill>
                  <a:schemeClr val="bg1"/>
                </a:solidFill>
              </a:rPr>
              <a:t> </a:t>
            </a:r>
            <a:r>
              <a:rPr lang="en-US" sz="2800" dirty="0">
                <a:solidFill>
                  <a:schemeClr val="bg1"/>
                </a:solidFill>
              </a:rPr>
              <a:t>on a specific task) with </a:t>
            </a:r>
            <a:r>
              <a:rPr lang="en-US" sz="2800" dirty="0">
                <a:solidFill>
                  <a:schemeClr val="bg1"/>
                </a:solidFill>
                <a:hlinkClick r:id="rId5" tooltip="Data">
                  <a:extLst>
                    <a:ext uri="{A12FA001-AC4F-418D-AE19-62706E023703}">
                      <ahyp:hlinkClr xmlns:ahyp="http://schemas.microsoft.com/office/drawing/2018/hyperlinkcolor" val="tx"/>
                    </a:ext>
                  </a:extLst>
                </a:hlinkClick>
              </a:rPr>
              <a:t>data</a:t>
            </a:r>
            <a:r>
              <a:rPr lang="en-US" sz="2800" dirty="0">
                <a:solidFill>
                  <a:schemeClr val="bg1"/>
                </a:solidFill>
              </a:rPr>
              <a:t>, without being explicitly programmed.</a:t>
            </a:r>
            <a:endParaRPr lang="en-US" altLang="zh-CN" sz="2800" dirty="0">
              <a:solidFill>
                <a:schemeClr val="bg1"/>
              </a:solidFill>
            </a:endParaRPr>
          </a:p>
          <a:p>
            <a:r>
              <a:rPr lang="en-US" sz="2800" dirty="0">
                <a:solidFill>
                  <a:schemeClr val="bg1"/>
                </a:solidFill>
              </a:rPr>
              <a:t>																	</a:t>
            </a:r>
            <a:r>
              <a:rPr lang="zh-CN" altLang="en-US" sz="2800" dirty="0">
                <a:solidFill>
                  <a:schemeClr val="bg1"/>
                </a:solidFill>
              </a:rPr>
              <a:t>     </a:t>
            </a:r>
            <a:r>
              <a:rPr lang="en-US" altLang="zh-CN" sz="2800" dirty="0">
                <a:solidFill>
                  <a:schemeClr val="bg1"/>
                </a:solidFill>
              </a:rPr>
              <a:t>---</a:t>
            </a:r>
            <a:r>
              <a:rPr lang="en-US" altLang="zh-CN" sz="2800" dirty="0" err="1">
                <a:solidFill>
                  <a:schemeClr val="bg1"/>
                </a:solidFill>
              </a:rPr>
              <a:t>wikipedia</a:t>
            </a:r>
            <a:endParaRPr lang="en-US" sz="2800" dirty="0">
              <a:solidFill>
                <a:schemeClr val="bg1"/>
              </a:solidFill>
            </a:endParaRPr>
          </a:p>
        </p:txBody>
      </p:sp>
      <p:pic>
        <p:nvPicPr>
          <p:cNvPr id="4097" name="Picture 1" descr="Kernel Machine.svg">
            <a:extLst>
              <a:ext uri="{FF2B5EF4-FFF2-40B4-BE49-F238E27FC236}">
                <a16:creationId xmlns:a16="http://schemas.microsoft.com/office/drawing/2014/main" id="{B6763FD0-E2F6-6D49-91DB-E53F765F169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89424" y="4584700"/>
            <a:ext cx="3810000" cy="1731818"/>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Portal-puzzle.svg">
            <a:extLst>
              <a:ext uri="{FF2B5EF4-FFF2-40B4-BE49-F238E27FC236}">
                <a16:creationId xmlns:a16="http://schemas.microsoft.com/office/drawing/2014/main" id="{76327F74-2B7F-094C-903E-F0F4C10F25E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203200" cy="17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2424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6" descr="Image result for relation of data science and artificial intelligence and machine learning">
            <a:extLst>
              <a:ext uri="{FF2B5EF4-FFF2-40B4-BE49-F238E27FC236}">
                <a16:creationId xmlns:a16="http://schemas.microsoft.com/office/drawing/2014/main" id="{648C5933-169E-974F-9BC8-8454D9AF515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57893" y="548639"/>
            <a:ext cx="8091254" cy="51421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3129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0C444171-D4F1-0B44-AA50-264AC41BB00D}"/>
              </a:ext>
            </a:extLst>
          </p:cNvPr>
          <p:cNvSpPr>
            <a:spLocks noGrp="1"/>
          </p:cNvSpPr>
          <p:nvPr>
            <p:ph type="subTitle" idx="1"/>
          </p:nvPr>
        </p:nvSpPr>
        <p:spPr>
          <a:xfrm>
            <a:off x="0" y="1225176"/>
            <a:ext cx="12192000" cy="3778624"/>
          </a:xfrm>
        </p:spPr>
        <p:txBody>
          <a:bodyPr>
            <a:noAutofit/>
          </a:bodyPr>
          <a:lstStyle/>
          <a:p>
            <a:pPr algn="ctr"/>
            <a:r>
              <a:rPr lang="en-US" sz="4800" b="1" dirty="0">
                <a:solidFill>
                  <a:schemeClr val="bg1"/>
                </a:solidFill>
              </a:rPr>
              <a:t>Artificial Intelligence and Data Science</a:t>
            </a:r>
          </a:p>
          <a:p>
            <a:pPr algn="ctr"/>
            <a:endParaRPr lang="en-US" altLang="ja-JP" sz="4800" b="1" dirty="0">
              <a:solidFill>
                <a:schemeClr val="bg1"/>
              </a:solidFill>
            </a:endParaRPr>
          </a:p>
          <a:p>
            <a:pPr algn="ctr"/>
            <a:r>
              <a:rPr lang="ja-JP" altLang="en-US" sz="4800" b="1">
                <a:solidFill>
                  <a:schemeClr val="bg1"/>
                </a:solidFill>
              </a:rPr>
              <a:t>人工智能和数据科学</a:t>
            </a:r>
            <a:endParaRPr lang="en-US" sz="4800" b="1" dirty="0">
              <a:solidFill>
                <a:schemeClr val="bg1"/>
              </a:solidFill>
            </a:endParaRPr>
          </a:p>
        </p:txBody>
      </p:sp>
    </p:spTree>
    <p:extLst>
      <p:ext uri="{BB962C8B-B14F-4D97-AF65-F5344CB8AC3E}">
        <p14:creationId xmlns:p14="http://schemas.microsoft.com/office/powerpoint/2010/main" val="2867157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713108" y="428104"/>
            <a:ext cx="10070926" cy="4762369"/>
          </a:xfrm>
        </p:spPr>
        <p:txBody>
          <a:bodyPr>
            <a:normAutofit/>
          </a:bodyPr>
          <a:lstStyle/>
          <a:p>
            <a:r>
              <a:rPr lang="ja-JP" altLang="en-US" sz="4800" b="1">
                <a:solidFill>
                  <a:schemeClr val="bg1"/>
                </a:solidFill>
              </a:rPr>
              <a:t>机器学习和人工智能的关系</a:t>
            </a:r>
            <a:r>
              <a:rPr lang="zh-CN" altLang="en-US" sz="4800" b="1" dirty="0">
                <a:solidFill>
                  <a:schemeClr val="bg1"/>
                </a:solidFill>
              </a:rPr>
              <a:t>：</a:t>
            </a:r>
            <a:br>
              <a:rPr lang="en-US" altLang="zh-CN" sz="4800" b="1" dirty="0">
                <a:solidFill>
                  <a:schemeClr val="bg1"/>
                </a:solidFill>
              </a:rPr>
            </a:br>
            <a:br>
              <a:rPr lang="en-US" altLang="zh-CN" sz="4800" b="1" dirty="0">
                <a:solidFill>
                  <a:schemeClr val="bg1"/>
                </a:solidFill>
              </a:rPr>
            </a:br>
            <a:r>
              <a:rPr lang="ja-JP" altLang="en-US" sz="4800" b="1">
                <a:solidFill>
                  <a:schemeClr val="bg1"/>
                </a:solidFill>
              </a:rPr>
              <a:t>机器学习是实现人工智能的方法</a:t>
            </a:r>
            <a:endParaRPr lang="en-US" sz="4800" b="1" dirty="0">
              <a:solidFill>
                <a:schemeClr val="bg1"/>
              </a:solidFill>
            </a:endParaRPr>
          </a:p>
        </p:txBody>
      </p:sp>
    </p:spTree>
    <p:extLst>
      <p:ext uri="{BB962C8B-B14F-4D97-AF65-F5344CB8AC3E}">
        <p14:creationId xmlns:p14="http://schemas.microsoft.com/office/powerpoint/2010/main" val="23352665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1864E96-3850-EC4D-A4B6-8DB856B85E3B}"/>
              </a:ext>
            </a:extLst>
          </p:cNvPr>
          <p:cNvPicPr>
            <a:picLocks noGrp="1" noChangeAspect="1"/>
          </p:cNvPicPr>
          <p:nvPr>
            <p:ph idx="1"/>
          </p:nvPr>
        </p:nvPicPr>
        <p:blipFill>
          <a:blip r:embed="rId2"/>
          <a:stretch>
            <a:fillRect/>
          </a:stretch>
        </p:blipFill>
        <p:spPr>
          <a:xfrm>
            <a:off x="1290182" y="1"/>
            <a:ext cx="9757774" cy="6858000"/>
          </a:xfrm>
        </p:spPr>
      </p:pic>
    </p:spTree>
    <p:extLst>
      <p:ext uri="{BB962C8B-B14F-4D97-AF65-F5344CB8AC3E}">
        <p14:creationId xmlns:p14="http://schemas.microsoft.com/office/powerpoint/2010/main" val="10102946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200416" y="-100208"/>
            <a:ext cx="12563060" cy="1478570"/>
          </a:xfrm>
        </p:spPr>
        <p:txBody>
          <a:bodyPr/>
          <a:lstStyle/>
          <a:p>
            <a:pPr algn="ctr"/>
            <a:r>
              <a:rPr lang="en-US" b="1" dirty="0">
                <a:solidFill>
                  <a:schemeClr val="bg1"/>
                </a:solidFill>
              </a:rPr>
              <a:t>supervised learning </a:t>
            </a:r>
            <a:r>
              <a:rPr lang="ja-JP" altLang="en-US" b="1">
                <a:solidFill>
                  <a:schemeClr val="bg1"/>
                </a:solidFill>
              </a:rPr>
              <a:t>监督学习</a:t>
            </a:r>
            <a:endParaRPr lang="en-US" b="1" dirty="0">
              <a:solidFill>
                <a:schemeClr val="bg1"/>
              </a:solidFill>
            </a:endParaRPr>
          </a:p>
        </p:txBody>
      </p:sp>
      <p:pic>
        <p:nvPicPr>
          <p:cNvPr id="5" name="Content Placeholder 4">
            <a:extLst>
              <a:ext uri="{FF2B5EF4-FFF2-40B4-BE49-F238E27FC236}">
                <a16:creationId xmlns:a16="http://schemas.microsoft.com/office/drawing/2014/main" id="{6DD26B6C-A278-8E46-BC82-51F0CB8008FC}"/>
              </a:ext>
            </a:extLst>
          </p:cNvPr>
          <p:cNvPicPr>
            <a:picLocks noGrp="1" noChangeAspect="1"/>
          </p:cNvPicPr>
          <p:nvPr>
            <p:ph idx="1"/>
          </p:nvPr>
        </p:nvPicPr>
        <p:blipFill>
          <a:blip r:embed="rId2"/>
          <a:stretch>
            <a:fillRect/>
          </a:stretch>
        </p:blipFill>
        <p:spPr>
          <a:xfrm>
            <a:off x="1678489" y="1127342"/>
            <a:ext cx="9344416" cy="5730658"/>
          </a:xfrm>
        </p:spPr>
      </p:pic>
    </p:spTree>
    <p:extLst>
      <p:ext uri="{BB962C8B-B14F-4D97-AF65-F5344CB8AC3E}">
        <p14:creationId xmlns:p14="http://schemas.microsoft.com/office/powerpoint/2010/main" val="1057835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1ABA76E-7988-3E49-9AA8-14A8FD47A0D2}"/>
              </a:ext>
            </a:extLst>
          </p:cNvPr>
          <p:cNvPicPr>
            <a:picLocks noGrp="1" noChangeAspect="1"/>
          </p:cNvPicPr>
          <p:nvPr>
            <p:ph idx="1"/>
          </p:nvPr>
        </p:nvPicPr>
        <p:blipFill>
          <a:blip r:embed="rId2"/>
          <a:stretch>
            <a:fillRect/>
          </a:stretch>
        </p:blipFill>
        <p:spPr>
          <a:xfrm>
            <a:off x="2430049" y="-88211"/>
            <a:ext cx="7302674" cy="6946211"/>
          </a:xfrm>
        </p:spPr>
      </p:pic>
    </p:spTree>
    <p:extLst>
      <p:ext uri="{BB962C8B-B14F-4D97-AF65-F5344CB8AC3E}">
        <p14:creationId xmlns:p14="http://schemas.microsoft.com/office/powerpoint/2010/main" val="984525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846552" y="-308303"/>
            <a:ext cx="9905998" cy="1478570"/>
          </a:xfrm>
        </p:spPr>
        <p:txBody>
          <a:bodyPr/>
          <a:lstStyle/>
          <a:p>
            <a:pPr algn="ctr"/>
            <a:r>
              <a:rPr lang="en-US" b="1" dirty="0">
                <a:solidFill>
                  <a:schemeClr val="bg1"/>
                </a:solidFill>
              </a:rPr>
              <a:t>Unsupervised learning </a:t>
            </a:r>
            <a:r>
              <a:rPr lang="ja-JP" altLang="en-US" b="1">
                <a:solidFill>
                  <a:schemeClr val="bg1"/>
                </a:solidFill>
              </a:rPr>
              <a:t>非监督学习</a:t>
            </a:r>
            <a:endParaRPr lang="en-US" b="1" dirty="0">
              <a:solidFill>
                <a:schemeClr val="bg1"/>
              </a:solidFill>
            </a:endParaRPr>
          </a:p>
        </p:txBody>
      </p:sp>
      <p:pic>
        <p:nvPicPr>
          <p:cNvPr id="9" name="Content Placeholder 8">
            <a:extLst>
              <a:ext uri="{FF2B5EF4-FFF2-40B4-BE49-F238E27FC236}">
                <a16:creationId xmlns:a16="http://schemas.microsoft.com/office/drawing/2014/main" id="{79BA9950-EE7A-1940-B60F-1E3356066E0E}"/>
              </a:ext>
            </a:extLst>
          </p:cNvPr>
          <p:cNvPicPr>
            <a:picLocks noGrp="1" noChangeAspect="1"/>
          </p:cNvPicPr>
          <p:nvPr>
            <p:ph idx="1"/>
          </p:nvPr>
        </p:nvPicPr>
        <p:blipFill>
          <a:blip r:embed="rId2"/>
          <a:stretch>
            <a:fillRect/>
          </a:stretch>
        </p:blipFill>
        <p:spPr>
          <a:xfrm>
            <a:off x="2342367" y="676405"/>
            <a:ext cx="6864263" cy="6181595"/>
          </a:xfrm>
        </p:spPr>
      </p:pic>
    </p:spTree>
    <p:extLst>
      <p:ext uri="{BB962C8B-B14F-4D97-AF65-F5344CB8AC3E}">
        <p14:creationId xmlns:p14="http://schemas.microsoft.com/office/powerpoint/2010/main" val="2738811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9BB29-DB4D-9049-B664-90E840BB680A}"/>
              </a:ext>
            </a:extLst>
          </p:cNvPr>
          <p:cNvSpPr>
            <a:spLocks noGrp="1"/>
          </p:cNvSpPr>
          <p:nvPr>
            <p:ph type="title"/>
          </p:nvPr>
        </p:nvSpPr>
        <p:spPr>
          <a:xfrm>
            <a:off x="2641602" y="1799618"/>
            <a:ext cx="9905998" cy="1478570"/>
          </a:xfrm>
        </p:spPr>
        <p:txBody>
          <a:bodyPr>
            <a:noAutofit/>
          </a:bodyPr>
          <a:lstStyle/>
          <a:p>
            <a:r>
              <a:rPr lang="en-US" sz="6000" b="1" dirty="0">
                <a:solidFill>
                  <a:schemeClr val="bg1"/>
                </a:solidFill>
              </a:rPr>
              <a:t>Machine learning</a:t>
            </a:r>
            <a:br>
              <a:rPr lang="en-US" sz="6000" b="1" dirty="0">
                <a:solidFill>
                  <a:schemeClr val="bg1"/>
                </a:solidFill>
              </a:rPr>
            </a:br>
            <a:br>
              <a:rPr lang="en-US" sz="6000" b="1" dirty="0">
                <a:solidFill>
                  <a:schemeClr val="bg1"/>
                </a:solidFill>
              </a:rPr>
            </a:br>
            <a:r>
              <a:rPr lang="en-US" sz="6000" b="1" dirty="0">
                <a:solidFill>
                  <a:schemeClr val="bg1"/>
                </a:solidFill>
              </a:rPr>
              <a:t>    Python demo </a:t>
            </a:r>
          </a:p>
        </p:txBody>
      </p:sp>
    </p:spTree>
    <p:extLst>
      <p:ext uri="{BB962C8B-B14F-4D97-AF65-F5344CB8AC3E}">
        <p14:creationId xmlns:p14="http://schemas.microsoft.com/office/powerpoint/2010/main" val="23930090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8289112-8AF4-FD4F-91E3-49C00AECA2DD}"/>
              </a:ext>
            </a:extLst>
          </p:cNvPr>
          <p:cNvPicPr>
            <a:picLocks noGrp="1" noChangeAspect="1"/>
          </p:cNvPicPr>
          <p:nvPr>
            <p:ph idx="1"/>
          </p:nvPr>
        </p:nvPicPr>
        <p:blipFill>
          <a:blip r:embed="rId2"/>
          <a:stretch>
            <a:fillRect/>
          </a:stretch>
        </p:blipFill>
        <p:spPr>
          <a:xfrm>
            <a:off x="-2032" y="1320800"/>
            <a:ext cx="12194032" cy="3454400"/>
          </a:xfrm>
        </p:spPr>
      </p:pic>
    </p:spTree>
    <p:extLst>
      <p:ext uri="{BB962C8B-B14F-4D97-AF65-F5344CB8AC3E}">
        <p14:creationId xmlns:p14="http://schemas.microsoft.com/office/powerpoint/2010/main" val="11916264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160868" y="521242"/>
            <a:ext cx="9905998" cy="3651924"/>
          </a:xfrm>
        </p:spPr>
        <p:txBody>
          <a:bodyPr>
            <a:noAutofit/>
          </a:bodyPr>
          <a:lstStyle/>
          <a:p>
            <a:pPr algn="ctr"/>
            <a:r>
              <a:rPr lang="en-US" sz="6000" b="1" dirty="0">
                <a:solidFill>
                  <a:schemeClr val="bg1"/>
                </a:solidFill>
              </a:rPr>
              <a:t>Text retrieval </a:t>
            </a:r>
            <a:br>
              <a:rPr lang="en-US" sz="6000" b="1" dirty="0">
                <a:solidFill>
                  <a:schemeClr val="bg1"/>
                </a:solidFill>
              </a:rPr>
            </a:br>
            <a:br>
              <a:rPr lang="en-US" sz="6000" b="1" dirty="0">
                <a:solidFill>
                  <a:schemeClr val="bg1"/>
                </a:solidFill>
              </a:rPr>
            </a:br>
            <a:r>
              <a:rPr lang="ja-JP" altLang="en-US" sz="6000" b="1">
                <a:solidFill>
                  <a:schemeClr val="bg1"/>
                </a:solidFill>
              </a:rPr>
              <a:t>文本检索</a:t>
            </a:r>
            <a:endParaRPr lang="en-US" sz="6000" b="1" dirty="0">
              <a:solidFill>
                <a:schemeClr val="bg1"/>
              </a:solidFill>
            </a:endParaRPr>
          </a:p>
        </p:txBody>
      </p:sp>
    </p:spTree>
    <p:extLst>
      <p:ext uri="{BB962C8B-B14F-4D97-AF65-F5344CB8AC3E}">
        <p14:creationId xmlns:p14="http://schemas.microsoft.com/office/powerpoint/2010/main" val="12614369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pPr algn="ctr"/>
            <a:r>
              <a:rPr lang="en-US" b="1" dirty="0">
                <a:solidFill>
                  <a:schemeClr val="bg1"/>
                </a:solidFill>
              </a:rPr>
              <a:t>Why</a:t>
            </a:r>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r>
              <a:rPr lang="en-US" sz="3200" b="1" dirty="0">
                <a:solidFill>
                  <a:schemeClr val="bg1"/>
                </a:solidFill>
              </a:rPr>
              <a:t>Text (natural language) is the most natural way of encoding human knowledge. </a:t>
            </a:r>
          </a:p>
          <a:p>
            <a:r>
              <a:rPr lang="en-US" sz="3200" b="1" dirty="0">
                <a:solidFill>
                  <a:schemeClr val="bg1"/>
                </a:solidFill>
              </a:rPr>
              <a:t>Text is by far the most common type of information encountered by people. </a:t>
            </a:r>
          </a:p>
          <a:p>
            <a:r>
              <a:rPr lang="en-US" sz="3200" b="1" dirty="0">
                <a:solidFill>
                  <a:schemeClr val="bg1"/>
                </a:solidFill>
              </a:rPr>
              <a:t>Text is the most expressive form of information </a:t>
            </a:r>
          </a:p>
          <a:p>
            <a:endParaRPr lang="en-US" sz="3200" b="1" dirty="0">
              <a:solidFill>
                <a:schemeClr val="bg1"/>
              </a:solidFill>
            </a:endParaRPr>
          </a:p>
          <a:p>
            <a:endParaRPr lang="en-US" dirty="0"/>
          </a:p>
        </p:txBody>
      </p:sp>
    </p:spTree>
    <p:extLst>
      <p:ext uri="{BB962C8B-B14F-4D97-AF65-F5344CB8AC3E}">
        <p14:creationId xmlns:p14="http://schemas.microsoft.com/office/powerpoint/2010/main" val="38685802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141412" y="306284"/>
            <a:ext cx="9905998" cy="1478570"/>
          </a:xfrm>
        </p:spPr>
        <p:txBody>
          <a:bodyPr/>
          <a:lstStyle/>
          <a:p>
            <a:pPr algn="ctr"/>
            <a:r>
              <a:rPr lang="en-US" b="1" dirty="0">
                <a:solidFill>
                  <a:schemeClr val="bg1"/>
                </a:solidFill>
              </a:rPr>
              <a:t>Bit Vector Representation </a:t>
            </a:r>
            <a:br>
              <a:rPr lang="en-US" dirty="0"/>
            </a:br>
            <a:endParaRPr lang="en-US" dirty="0"/>
          </a:p>
        </p:txBody>
      </p:sp>
      <p:pic>
        <p:nvPicPr>
          <p:cNvPr id="5" name="Content Placeholder 4">
            <a:extLst>
              <a:ext uri="{FF2B5EF4-FFF2-40B4-BE49-F238E27FC236}">
                <a16:creationId xmlns:a16="http://schemas.microsoft.com/office/drawing/2014/main" id="{DAECFD24-0F3B-A246-941F-05AEFDC3CE7A}"/>
              </a:ext>
            </a:extLst>
          </p:cNvPr>
          <p:cNvPicPr>
            <a:picLocks noGrp="1" noChangeAspect="1"/>
          </p:cNvPicPr>
          <p:nvPr>
            <p:ph idx="1"/>
          </p:nvPr>
        </p:nvPicPr>
        <p:blipFill>
          <a:blip r:embed="rId2"/>
          <a:stretch>
            <a:fillRect/>
          </a:stretch>
        </p:blipFill>
        <p:spPr>
          <a:xfrm>
            <a:off x="1684103" y="1194110"/>
            <a:ext cx="8820615" cy="4651344"/>
          </a:xfrm>
        </p:spPr>
      </p:pic>
      <p:sp>
        <p:nvSpPr>
          <p:cNvPr id="6" name="TextBox 5">
            <a:extLst>
              <a:ext uri="{FF2B5EF4-FFF2-40B4-BE49-F238E27FC236}">
                <a16:creationId xmlns:a16="http://schemas.microsoft.com/office/drawing/2014/main" id="{31A8D569-9576-B74F-917F-7E113499547B}"/>
              </a:ext>
            </a:extLst>
          </p:cNvPr>
          <p:cNvSpPr txBox="1"/>
          <p:nvPr/>
        </p:nvSpPr>
        <p:spPr>
          <a:xfrm>
            <a:off x="6954163" y="5932447"/>
            <a:ext cx="7465382" cy="369332"/>
          </a:xfrm>
          <a:prstGeom prst="rect">
            <a:avLst/>
          </a:prstGeom>
          <a:noFill/>
        </p:spPr>
        <p:txBody>
          <a:bodyPr wrap="square" rtlCol="0">
            <a:spAutoFit/>
          </a:bodyPr>
          <a:lstStyle/>
          <a:p>
            <a:r>
              <a:rPr lang="en-US" altLang="zh-CN" dirty="0"/>
              <a:t>1:</a:t>
            </a:r>
            <a:r>
              <a:rPr lang="zh-CN" altLang="en-US" dirty="0"/>
              <a:t> </a:t>
            </a:r>
            <a:r>
              <a:rPr lang="ja-JP" altLang="en-US"/>
              <a:t>关键字存在</a:t>
            </a:r>
            <a:r>
              <a:rPr lang="zh-CN" altLang="en-US" dirty="0"/>
              <a:t>       </a:t>
            </a:r>
            <a:r>
              <a:rPr lang="en-US" altLang="zh-CN" dirty="0"/>
              <a:t>0: </a:t>
            </a:r>
            <a:r>
              <a:rPr lang="ja-JP" altLang="en-US"/>
              <a:t>关键字不存在</a:t>
            </a:r>
            <a:endParaRPr lang="en-US" dirty="0"/>
          </a:p>
        </p:txBody>
      </p:sp>
    </p:spTree>
    <p:extLst>
      <p:ext uri="{BB962C8B-B14F-4D97-AF65-F5344CB8AC3E}">
        <p14:creationId xmlns:p14="http://schemas.microsoft.com/office/powerpoint/2010/main" val="2445497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2C6D8-6522-E145-81C5-C5F27C8ACB99}"/>
              </a:ext>
            </a:extLst>
          </p:cNvPr>
          <p:cNvSpPr>
            <a:spLocks noGrp="1"/>
          </p:cNvSpPr>
          <p:nvPr>
            <p:ph type="title"/>
          </p:nvPr>
        </p:nvSpPr>
        <p:spPr>
          <a:xfrm>
            <a:off x="806824" y="162837"/>
            <a:ext cx="9905998" cy="1324895"/>
          </a:xfrm>
        </p:spPr>
        <p:txBody>
          <a:bodyPr/>
          <a:lstStyle/>
          <a:p>
            <a:r>
              <a:rPr lang="ja-JP" altLang="en-US">
                <a:solidFill>
                  <a:schemeClr val="bg1"/>
                </a:solidFill>
              </a:rPr>
              <a:t>作者简介</a:t>
            </a:r>
            <a:r>
              <a:rPr lang="zh-CN" altLang="en-US" dirty="0">
                <a:solidFill>
                  <a:schemeClr val="bg1"/>
                </a:solidFill>
              </a:rPr>
              <a:t>：</a:t>
            </a:r>
            <a:endParaRPr lang="en-US" dirty="0">
              <a:solidFill>
                <a:schemeClr val="bg1"/>
              </a:solidFill>
            </a:endParaRPr>
          </a:p>
        </p:txBody>
      </p:sp>
      <p:sp>
        <p:nvSpPr>
          <p:cNvPr id="3" name="Content Placeholder 2">
            <a:extLst>
              <a:ext uri="{FF2B5EF4-FFF2-40B4-BE49-F238E27FC236}">
                <a16:creationId xmlns:a16="http://schemas.microsoft.com/office/drawing/2014/main" id="{93EA808A-4629-F84D-B3B1-86DA88C1AE4A}"/>
              </a:ext>
            </a:extLst>
          </p:cNvPr>
          <p:cNvSpPr>
            <a:spLocks noGrp="1"/>
          </p:cNvSpPr>
          <p:nvPr>
            <p:ph idx="1"/>
          </p:nvPr>
        </p:nvSpPr>
        <p:spPr>
          <a:xfrm>
            <a:off x="806824" y="1242508"/>
            <a:ext cx="11385176" cy="5104504"/>
          </a:xfrm>
        </p:spPr>
        <p:txBody>
          <a:bodyPr>
            <a:normAutofit fontScale="92500"/>
          </a:bodyPr>
          <a:lstStyle/>
          <a:p>
            <a:pPr marL="0" indent="0">
              <a:buNone/>
            </a:pPr>
            <a:r>
              <a:rPr lang="ja-JP" altLang="en-US" sz="3500">
                <a:solidFill>
                  <a:schemeClr val="bg1"/>
                </a:solidFill>
              </a:rPr>
              <a:t>姓名</a:t>
            </a:r>
            <a:r>
              <a:rPr lang="zh-CN" altLang="en-US" sz="3500" dirty="0">
                <a:solidFill>
                  <a:schemeClr val="bg1"/>
                </a:solidFill>
              </a:rPr>
              <a:t>：</a:t>
            </a:r>
            <a:r>
              <a:rPr lang="ja-JP" altLang="en-US" sz="3500">
                <a:solidFill>
                  <a:schemeClr val="bg1"/>
                </a:solidFill>
              </a:rPr>
              <a:t>王冲野</a:t>
            </a:r>
            <a:endParaRPr lang="en-US" altLang="ja-JP" sz="3500" dirty="0">
              <a:solidFill>
                <a:schemeClr val="bg1"/>
              </a:solidFill>
            </a:endParaRPr>
          </a:p>
          <a:p>
            <a:pPr marL="0" indent="0">
              <a:buNone/>
            </a:pPr>
            <a:r>
              <a:rPr lang="ja-JP" altLang="en-US" sz="3500">
                <a:solidFill>
                  <a:schemeClr val="bg1"/>
                </a:solidFill>
              </a:rPr>
              <a:t>部门</a:t>
            </a:r>
            <a:r>
              <a:rPr lang="zh-CN" altLang="en-US" sz="3500" dirty="0">
                <a:solidFill>
                  <a:schemeClr val="bg1"/>
                </a:solidFill>
              </a:rPr>
              <a:t>：</a:t>
            </a:r>
            <a:r>
              <a:rPr lang="ja-JP" altLang="en-US" sz="3500">
                <a:solidFill>
                  <a:schemeClr val="bg1"/>
                </a:solidFill>
              </a:rPr>
              <a:t>公安事业部</a:t>
            </a:r>
            <a:endParaRPr lang="en-US" altLang="ja-JP" sz="3500" dirty="0">
              <a:solidFill>
                <a:schemeClr val="bg1"/>
              </a:solidFill>
            </a:endParaRPr>
          </a:p>
          <a:p>
            <a:pPr marL="0" indent="0">
              <a:buNone/>
            </a:pPr>
            <a:r>
              <a:rPr lang="ja-JP" altLang="en-US" sz="3500">
                <a:solidFill>
                  <a:schemeClr val="bg1"/>
                </a:solidFill>
              </a:rPr>
              <a:t>出生日期</a:t>
            </a:r>
            <a:r>
              <a:rPr lang="zh-CN" altLang="en-US" sz="3500" dirty="0">
                <a:solidFill>
                  <a:schemeClr val="bg1"/>
                </a:solidFill>
              </a:rPr>
              <a:t>：</a:t>
            </a:r>
            <a:r>
              <a:rPr lang="en-US" altLang="zh-CN" sz="3500" dirty="0">
                <a:solidFill>
                  <a:schemeClr val="bg1"/>
                </a:solidFill>
              </a:rPr>
              <a:t>1998-08-20</a:t>
            </a:r>
          </a:p>
          <a:p>
            <a:pPr marL="0" indent="0">
              <a:buNone/>
            </a:pPr>
            <a:r>
              <a:rPr lang="ja-JP" altLang="en-US" sz="3500">
                <a:solidFill>
                  <a:schemeClr val="bg1"/>
                </a:solidFill>
              </a:rPr>
              <a:t>学校</a:t>
            </a:r>
            <a:r>
              <a:rPr lang="zh-CN" altLang="en-US" sz="3500" dirty="0">
                <a:solidFill>
                  <a:schemeClr val="bg1"/>
                </a:solidFill>
              </a:rPr>
              <a:t>：</a:t>
            </a:r>
            <a:r>
              <a:rPr lang="ja-JP" altLang="en-US" sz="3500">
                <a:solidFill>
                  <a:schemeClr val="bg1"/>
                </a:solidFill>
              </a:rPr>
              <a:t>现就读于美国伊利诺伊大学香槟分校</a:t>
            </a:r>
            <a:endParaRPr lang="en-US" altLang="ja-JP" sz="3500" dirty="0">
              <a:solidFill>
                <a:schemeClr val="bg1"/>
              </a:solidFill>
            </a:endParaRPr>
          </a:p>
          <a:p>
            <a:pPr marL="0" indent="0">
              <a:buNone/>
            </a:pPr>
            <a:r>
              <a:rPr lang="ja-JP" altLang="en-US" sz="3500">
                <a:solidFill>
                  <a:schemeClr val="bg1"/>
                </a:solidFill>
              </a:rPr>
              <a:t>专业</a:t>
            </a:r>
            <a:r>
              <a:rPr lang="zh-CN" altLang="en-US" sz="3500" dirty="0">
                <a:solidFill>
                  <a:schemeClr val="bg1"/>
                </a:solidFill>
              </a:rPr>
              <a:t>：</a:t>
            </a:r>
            <a:r>
              <a:rPr lang="ja-JP" altLang="en-US" sz="3500">
                <a:solidFill>
                  <a:schemeClr val="bg1"/>
                </a:solidFill>
              </a:rPr>
              <a:t>计算机</a:t>
            </a:r>
            <a:r>
              <a:rPr lang="en-US" altLang="zh-CN" sz="3500" dirty="0">
                <a:solidFill>
                  <a:schemeClr val="bg1"/>
                </a:solidFill>
              </a:rPr>
              <a:t>&amp;</a:t>
            </a:r>
            <a:r>
              <a:rPr lang="ja-JP" altLang="en-US" sz="3500">
                <a:solidFill>
                  <a:schemeClr val="bg1"/>
                </a:solidFill>
              </a:rPr>
              <a:t>统计</a:t>
            </a:r>
            <a:endParaRPr lang="en-US" altLang="ja-JP" sz="3500" dirty="0">
              <a:solidFill>
                <a:schemeClr val="bg1"/>
              </a:solidFill>
            </a:endParaRPr>
          </a:p>
          <a:p>
            <a:pPr marL="0" indent="0">
              <a:buNone/>
            </a:pPr>
            <a:r>
              <a:rPr lang="ja-JP" altLang="en-US" sz="3500">
                <a:solidFill>
                  <a:schemeClr val="bg1"/>
                </a:solidFill>
              </a:rPr>
              <a:t>研究领域</a:t>
            </a:r>
            <a:r>
              <a:rPr lang="zh-CN" altLang="en-US" sz="3500" dirty="0">
                <a:solidFill>
                  <a:schemeClr val="bg1"/>
                </a:solidFill>
              </a:rPr>
              <a:t>：</a:t>
            </a:r>
            <a:r>
              <a:rPr lang="ja-JP" altLang="en-US" sz="3500">
                <a:solidFill>
                  <a:schemeClr val="bg1"/>
                </a:solidFill>
              </a:rPr>
              <a:t>人工智能</a:t>
            </a:r>
            <a:r>
              <a:rPr lang="en-US" altLang="ja-JP" sz="3500" dirty="0">
                <a:solidFill>
                  <a:schemeClr val="bg1"/>
                </a:solidFill>
              </a:rPr>
              <a:t>, </a:t>
            </a:r>
            <a:r>
              <a:rPr lang="ja-JP" altLang="en-US" sz="3500">
                <a:solidFill>
                  <a:schemeClr val="bg1"/>
                </a:solidFill>
              </a:rPr>
              <a:t>机器学习</a:t>
            </a:r>
            <a:r>
              <a:rPr lang="en-US" altLang="ja-JP" sz="3500" dirty="0">
                <a:solidFill>
                  <a:schemeClr val="bg1"/>
                </a:solidFill>
              </a:rPr>
              <a:t>, </a:t>
            </a:r>
            <a:r>
              <a:rPr lang="ja-JP" altLang="en-US" sz="3500">
                <a:solidFill>
                  <a:schemeClr val="bg1"/>
                </a:solidFill>
              </a:rPr>
              <a:t>文本挖掘</a:t>
            </a:r>
            <a:r>
              <a:rPr lang="en-US" altLang="ja-JP" sz="3500" dirty="0">
                <a:solidFill>
                  <a:schemeClr val="bg1"/>
                </a:solidFill>
              </a:rPr>
              <a:t>, </a:t>
            </a:r>
            <a:r>
              <a:rPr lang="ja-JP" altLang="en-US" sz="3500">
                <a:solidFill>
                  <a:schemeClr val="bg1"/>
                </a:solidFill>
              </a:rPr>
              <a:t>推荐系统</a:t>
            </a:r>
            <a:r>
              <a:rPr lang="en-US" altLang="ja-JP" sz="3500" dirty="0">
                <a:solidFill>
                  <a:schemeClr val="bg1"/>
                </a:solidFill>
              </a:rPr>
              <a:t>, </a:t>
            </a:r>
            <a:r>
              <a:rPr lang="ja-JP" altLang="en-US" sz="3500">
                <a:solidFill>
                  <a:schemeClr val="bg1"/>
                </a:solidFill>
              </a:rPr>
              <a:t>数值分析</a:t>
            </a:r>
            <a:endParaRPr lang="en-US" altLang="ja-JP" sz="3500" dirty="0">
              <a:solidFill>
                <a:schemeClr val="bg1"/>
              </a:solidFill>
            </a:endParaRPr>
          </a:p>
          <a:p>
            <a:pPr marL="0" indent="0">
              <a:buNone/>
            </a:pPr>
            <a:r>
              <a:rPr lang="ja-JP" altLang="en-US" sz="3500">
                <a:solidFill>
                  <a:schemeClr val="bg1"/>
                </a:solidFill>
              </a:rPr>
              <a:t>邮箱</a:t>
            </a:r>
            <a:r>
              <a:rPr lang="zh-CN" altLang="en-US" sz="3500" dirty="0">
                <a:solidFill>
                  <a:schemeClr val="bg1"/>
                </a:solidFill>
              </a:rPr>
              <a:t>：</a:t>
            </a:r>
            <a:r>
              <a:rPr lang="en-US" altLang="zh-CN" sz="3500" dirty="0">
                <a:solidFill>
                  <a:schemeClr val="bg1"/>
                </a:solidFill>
                <a:hlinkClick r:id="rId2"/>
              </a:rPr>
              <a:t>wangchongye@hikvision.com.cn</a:t>
            </a:r>
            <a:r>
              <a:rPr lang="zh-CN" altLang="en-US" sz="3500" dirty="0">
                <a:solidFill>
                  <a:schemeClr val="bg1"/>
                </a:solidFill>
              </a:rPr>
              <a:t> </a:t>
            </a:r>
            <a:r>
              <a:rPr lang="en-US" altLang="zh-CN" sz="3500" dirty="0">
                <a:solidFill>
                  <a:schemeClr val="bg1"/>
                </a:solidFill>
              </a:rPr>
              <a:t>  </a:t>
            </a:r>
            <a:r>
              <a:rPr lang="en-US" altLang="zh-CN" sz="3500" dirty="0">
                <a:solidFill>
                  <a:schemeClr val="bg1"/>
                </a:solidFill>
                <a:hlinkClick r:id="rId3"/>
              </a:rPr>
              <a:t>wangchonge@126.com</a:t>
            </a:r>
            <a:endParaRPr lang="en-US" altLang="zh-CN" sz="3500" dirty="0">
              <a:solidFill>
                <a:schemeClr val="bg1"/>
              </a:solidFill>
            </a:endParaRPr>
          </a:p>
          <a:p>
            <a:pPr marL="0" indent="0">
              <a:buNone/>
            </a:pPr>
            <a:endParaRPr lang="en-US" altLang="zh-CN" sz="3500" dirty="0">
              <a:solidFill>
                <a:schemeClr val="bg1"/>
              </a:solidFill>
            </a:endParaRPr>
          </a:p>
          <a:p>
            <a:pPr marL="0" indent="0">
              <a:buNone/>
            </a:pPr>
            <a:endParaRPr lang="en-US" altLang="zh-CN" sz="3500" dirty="0">
              <a:solidFill>
                <a:schemeClr val="bg1"/>
              </a:solidFill>
            </a:endParaRPr>
          </a:p>
          <a:p>
            <a:pPr marL="0" indent="0">
              <a:buNone/>
            </a:pPr>
            <a:endParaRPr lang="en-US" dirty="0">
              <a:solidFill>
                <a:schemeClr val="bg1"/>
              </a:solidFill>
            </a:endParaRPr>
          </a:p>
        </p:txBody>
      </p:sp>
    </p:spTree>
    <p:extLst>
      <p:ext uri="{BB962C8B-B14F-4D97-AF65-F5344CB8AC3E}">
        <p14:creationId xmlns:p14="http://schemas.microsoft.com/office/powerpoint/2010/main" val="4558852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130262" y="183621"/>
            <a:ext cx="9905998" cy="1478570"/>
          </a:xfrm>
        </p:spPr>
        <p:txBody>
          <a:bodyPr/>
          <a:lstStyle/>
          <a:p>
            <a:pPr algn="ctr"/>
            <a:r>
              <a:rPr lang="zh-CN" altLang="en-US" dirty="0">
                <a:solidFill>
                  <a:schemeClr val="bg1"/>
                </a:solidFill>
              </a:rPr>
              <a:t>    </a:t>
            </a:r>
            <a:r>
              <a:rPr lang="ja-JP" altLang="en-US" b="1">
                <a:solidFill>
                  <a:schemeClr val="bg1"/>
                </a:solidFill>
              </a:rPr>
              <a:t>出现的问题</a:t>
            </a:r>
            <a:r>
              <a:rPr lang="zh-CN" altLang="en-US" b="1" dirty="0">
                <a:solidFill>
                  <a:schemeClr val="bg1"/>
                </a:solidFill>
              </a:rPr>
              <a:t>：</a:t>
            </a:r>
            <a:r>
              <a:rPr lang="en-US" altLang="zh-CN" b="1" dirty="0">
                <a:solidFill>
                  <a:schemeClr val="bg1"/>
                </a:solidFill>
              </a:rPr>
              <a:t>d2==d3==d4</a:t>
            </a:r>
            <a:endParaRPr lang="en-US" b="1" dirty="0">
              <a:solidFill>
                <a:schemeClr val="bg1"/>
              </a:solidFill>
            </a:endParaRPr>
          </a:p>
        </p:txBody>
      </p:sp>
      <p:pic>
        <p:nvPicPr>
          <p:cNvPr id="5" name="Content Placeholder 4">
            <a:extLst>
              <a:ext uri="{FF2B5EF4-FFF2-40B4-BE49-F238E27FC236}">
                <a16:creationId xmlns:a16="http://schemas.microsoft.com/office/drawing/2014/main" id="{F97D3D5D-0882-134A-ACD3-1F9481750F55}"/>
              </a:ext>
            </a:extLst>
          </p:cNvPr>
          <p:cNvPicPr>
            <a:picLocks noGrp="1" noChangeAspect="1"/>
          </p:cNvPicPr>
          <p:nvPr>
            <p:ph idx="1"/>
          </p:nvPr>
        </p:nvPicPr>
        <p:blipFill>
          <a:blip r:embed="rId2"/>
          <a:stretch>
            <a:fillRect/>
          </a:stretch>
        </p:blipFill>
        <p:spPr>
          <a:xfrm>
            <a:off x="1389036" y="1498599"/>
            <a:ext cx="9647224" cy="5170219"/>
          </a:xfrm>
        </p:spPr>
      </p:pic>
    </p:spTree>
    <p:extLst>
      <p:ext uri="{BB962C8B-B14F-4D97-AF65-F5344CB8AC3E}">
        <p14:creationId xmlns:p14="http://schemas.microsoft.com/office/powerpoint/2010/main" val="30648976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141412" y="250527"/>
            <a:ext cx="9905998" cy="1478570"/>
          </a:xfrm>
        </p:spPr>
        <p:txBody>
          <a:bodyPr/>
          <a:lstStyle/>
          <a:p>
            <a:pPr algn="ctr"/>
            <a:r>
              <a:rPr lang="ja-JP" altLang="en-US">
                <a:solidFill>
                  <a:schemeClr val="bg1"/>
                </a:solidFill>
              </a:rPr>
              <a:t>加入关键词出现的频率</a:t>
            </a:r>
            <a:endParaRPr lang="en-US" dirty="0">
              <a:solidFill>
                <a:schemeClr val="bg1"/>
              </a:solidFill>
            </a:endParaRPr>
          </a:p>
        </p:txBody>
      </p:sp>
      <p:pic>
        <p:nvPicPr>
          <p:cNvPr id="5" name="Content Placeholder 4">
            <a:extLst>
              <a:ext uri="{FF2B5EF4-FFF2-40B4-BE49-F238E27FC236}">
                <a16:creationId xmlns:a16="http://schemas.microsoft.com/office/drawing/2014/main" id="{5D43C192-D78A-7D4E-87AF-77FC77A654D3}"/>
              </a:ext>
            </a:extLst>
          </p:cNvPr>
          <p:cNvPicPr>
            <a:picLocks noGrp="1" noChangeAspect="1"/>
          </p:cNvPicPr>
          <p:nvPr>
            <p:ph idx="1"/>
          </p:nvPr>
        </p:nvPicPr>
        <p:blipFill>
          <a:blip r:embed="rId2"/>
          <a:stretch>
            <a:fillRect/>
          </a:stretch>
        </p:blipFill>
        <p:spPr>
          <a:xfrm>
            <a:off x="1656123" y="1271239"/>
            <a:ext cx="8876577" cy="5363735"/>
          </a:xfrm>
        </p:spPr>
      </p:pic>
    </p:spTree>
    <p:extLst>
      <p:ext uri="{BB962C8B-B14F-4D97-AF65-F5344CB8AC3E}">
        <p14:creationId xmlns:p14="http://schemas.microsoft.com/office/powerpoint/2010/main" val="9641573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561172" y="-78059"/>
            <a:ext cx="9905998" cy="1478570"/>
          </a:xfrm>
        </p:spPr>
        <p:txBody>
          <a:bodyPr/>
          <a:lstStyle/>
          <a:p>
            <a:pPr algn="ctr"/>
            <a:r>
              <a:rPr lang="zh-CN" altLang="en-US" dirty="0">
                <a:solidFill>
                  <a:schemeClr val="bg1"/>
                </a:solidFill>
              </a:rPr>
              <a:t> </a:t>
            </a:r>
            <a:r>
              <a:rPr lang="ja-JP" altLang="en-US" b="1">
                <a:solidFill>
                  <a:schemeClr val="bg1"/>
                </a:solidFill>
              </a:rPr>
              <a:t>出现的问题</a:t>
            </a:r>
            <a:r>
              <a:rPr lang="zh-CN" altLang="en-US" b="1" dirty="0">
                <a:solidFill>
                  <a:schemeClr val="bg1"/>
                </a:solidFill>
              </a:rPr>
              <a:t>：</a:t>
            </a:r>
            <a:r>
              <a:rPr lang="en-US" altLang="zh-CN" b="1" dirty="0">
                <a:solidFill>
                  <a:schemeClr val="bg1"/>
                </a:solidFill>
              </a:rPr>
              <a:t>d2==d3</a:t>
            </a:r>
            <a:endParaRPr lang="en-US" b="1" dirty="0"/>
          </a:p>
        </p:txBody>
      </p:sp>
      <p:pic>
        <p:nvPicPr>
          <p:cNvPr id="5" name="Content Placeholder 4">
            <a:extLst>
              <a:ext uri="{FF2B5EF4-FFF2-40B4-BE49-F238E27FC236}">
                <a16:creationId xmlns:a16="http://schemas.microsoft.com/office/drawing/2014/main" id="{07C9B6E8-8C9E-6348-A944-40B9C0600ED4}"/>
              </a:ext>
            </a:extLst>
          </p:cNvPr>
          <p:cNvPicPr>
            <a:picLocks noGrp="1" noChangeAspect="1"/>
          </p:cNvPicPr>
          <p:nvPr>
            <p:ph idx="1"/>
          </p:nvPr>
        </p:nvPicPr>
        <p:blipFill>
          <a:blip r:embed="rId2"/>
          <a:stretch>
            <a:fillRect/>
          </a:stretch>
        </p:blipFill>
        <p:spPr>
          <a:xfrm>
            <a:off x="1973766" y="1252422"/>
            <a:ext cx="8396868" cy="5468294"/>
          </a:xfrm>
        </p:spPr>
      </p:pic>
    </p:spTree>
    <p:extLst>
      <p:ext uri="{BB962C8B-B14F-4D97-AF65-F5344CB8AC3E}">
        <p14:creationId xmlns:p14="http://schemas.microsoft.com/office/powerpoint/2010/main" val="27625511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769434" y="618518"/>
            <a:ext cx="10277977" cy="1478570"/>
          </a:xfrm>
        </p:spPr>
        <p:txBody>
          <a:bodyPr/>
          <a:lstStyle/>
          <a:p>
            <a:r>
              <a:rPr lang="ja-JP" altLang="en-US" b="1">
                <a:solidFill>
                  <a:schemeClr val="bg1"/>
                </a:solidFill>
              </a:rPr>
              <a:t>加入</a:t>
            </a:r>
            <a:r>
              <a:rPr lang="en-US" altLang="ja-JP" b="1" dirty="0" err="1">
                <a:solidFill>
                  <a:schemeClr val="bg1"/>
                </a:solidFill>
              </a:rPr>
              <a:t>idf</a:t>
            </a:r>
            <a:r>
              <a:rPr lang="zh-CN" altLang="en-US" b="1" dirty="0">
                <a:solidFill>
                  <a:schemeClr val="bg1"/>
                </a:solidFill>
              </a:rPr>
              <a:t> ：（</a:t>
            </a:r>
            <a:r>
              <a:rPr lang="en-US" b="1" dirty="0">
                <a:solidFill>
                  <a:schemeClr val="bg1"/>
                </a:solidFill>
              </a:rPr>
              <a:t>inverse document frequency </a:t>
            </a:r>
            <a:r>
              <a:rPr lang="zh-CN" altLang="en-US" b="1" dirty="0">
                <a:solidFill>
                  <a:schemeClr val="bg1"/>
                </a:solidFill>
              </a:rPr>
              <a:t>）</a:t>
            </a:r>
            <a:endParaRPr lang="en-US" b="1" dirty="0">
              <a:solidFill>
                <a:schemeClr val="bg1"/>
              </a:solidFill>
            </a:endParaRPr>
          </a:p>
        </p:txBody>
      </p:sp>
      <p:pic>
        <p:nvPicPr>
          <p:cNvPr id="5" name="Content Placeholder 4">
            <a:extLst>
              <a:ext uri="{FF2B5EF4-FFF2-40B4-BE49-F238E27FC236}">
                <a16:creationId xmlns:a16="http://schemas.microsoft.com/office/drawing/2014/main" id="{C9A7FDB3-38F1-234B-9459-2E7EEA53A550}"/>
              </a:ext>
            </a:extLst>
          </p:cNvPr>
          <p:cNvPicPr>
            <a:picLocks noGrp="1" noChangeAspect="1"/>
          </p:cNvPicPr>
          <p:nvPr>
            <p:ph idx="1"/>
          </p:nvPr>
        </p:nvPicPr>
        <p:blipFill>
          <a:blip r:embed="rId2"/>
          <a:stretch>
            <a:fillRect/>
          </a:stretch>
        </p:blipFill>
        <p:spPr>
          <a:xfrm>
            <a:off x="769435" y="2397513"/>
            <a:ext cx="4330390" cy="2288106"/>
          </a:xfrm>
        </p:spPr>
      </p:pic>
      <p:sp>
        <p:nvSpPr>
          <p:cNvPr id="6" name="TextBox 5">
            <a:extLst>
              <a:ext uri="{FF2B5EF4-FFF2-40B4-BE49-F238E27FC236}">
                <a16:creationId xmlns:a16="http://schemas.microsoft.com/office/drawing/2014/main" id="{DDA61C8B-5A61-9744-8E04-2B0A7ABA8C89}"/>
              </a:ext>
            </a:extLst>
          </p:cNvPr>
          <p:cNvSpPr txBox="1"/>
          <p:nvPr/>
        </p:nvSpPr>
        <p:spPr>
          <a:xfrm>
            <a:off x="5099824" y="2999992"/>
            <a:ext cx="7092176" cy="1323439"/>
          </a:xfrm>
          <a:prstGeom prst="rect">
            <a:avLst/>
          </a:prstGeom>
          <a:noFill/>
        </p:spPr>
        <p:txBody>
          <a:bodyPr wrap="square" rtlCol="0">
            <a:spAutoFit/>
          </a:bodyPr>
          <a:lstStyle/>
          <a:p>
            <a:r>
              <a:rPr lang="en-US" sz="4000" b="1" dirty="0">
                <a:solidFill>
                  <a:schemeClr val="bg1"/>
                </a:solidFill>
              </a:rPr>
              <a:t>M : </a:t>
            </a:r>
            <a:r>
              <a:rPr lang="ja-JP" altLang="en-US" sz="4000" b="1">
                <a:solidFill>
                  <a:schemeClr val="bg1"/>
                </a:solidFill>
              </a:rPr>
              <a:t>所有文件的数量</a:t>
            </a:r>
            <a:endParaRPr lang="en-US" altLang="ja-JP" sz="4000" b="1" dirty="0">
              <a:solidFill>
                <a:schemeClr val="bg1"/>
              </a:solidFill>
            </a:endParaRPr>
          </a:p>
          <a:p>
            <a:r>
              <a:rPr lang="en-US" sz="4000" b="1" dirty="0" err="1">
                <a:solidFill>
                  <a:schemeClr val="bg1"/>
                </a:solidFill>
              </a:rPr>
              <a:t>df</a:t>
            </a:r>
            <a:r>
              <a:rPr lang="en-US" sz="4000" b="1" dirty="0">
                <a:solidFill>
                  <a:schemeClr val="bg1"/>
                </a:solidFill>
              </a:rPr>
              <a:t>(.) : </a:t>
            </a:r>
            <a:r>
              <a:rPr lang="ja-JP" altLang="en-US" sz="4000" b="1">
                <a:solidFill>
                  <a:schemeClr val="bg1"/>
                </a:solidFill>
              </a:rPr>
              <a:t>存在关键字的文档数量</a:t>
            </a:r>
            <a:endParaRPr lang="en-US" sz="4000" b="1" dirty="0">
              <a:solidFill>
                <a:schemeClr val="bg1"/>
              </a:solidFill>
            </a:endParaRPr>
          </a:p>
        </p:txBody>
      </p:sp>
    </p:spTree>
    <p:extLst>
      <p:ext uri="{BB962C8B-B14F-4D97-AF65-F5344CB8AC3E}">
        <p14:creationId xmlns:p14="http://schemas.microsoft.com/office/powerpoint/2010/main" val="16398160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297529" y="788677"/>
            <a:ext cx="9905999" cy="3541714"/>
          </a:xfrm>
        </p:spPr>
        <p:txBody>
          <a:bodyPr>
            <a:normAutofit lnSpcReduction="10000"/>
          </a:bodyPr>
          <a:lstStyle/>
          <a:p>
            <a:r>
              <a:rPr lang="en-US" sz="3600" b="1" dirty="0">
                <a:solidFill>
                  <a:schemeClr val="bg1"/>
                </a:solidFill>
              </a:rPr>
              <a:t>Penalize common words which generally have a low IDF and reward informative words that have a higher IDF </a:t>
            </a:r>
          </a:p>
          <a:p>
            <a:endParaRPr lang="en-US" sz="3600" b="1" dirty="0">
              <a:solidFill>
                <a:schemeClr val="bg1"/>
              </a:solidFill>
            </a:endParaRPr>
          </a:p>
          <a:p>
            <a:r>
              <a:rPr lang="ja-JP" altLang="en-US" sz="3600" b="1">
                <a:solidFill>
                  <a:schemeClr val="bg1"/>
                </a:solidFill>
              </a:rPr>
              <a:t>惩罚</a:t>
            </a:r>
            <a:r>
              <a:rPr lang="en-US" altLang="ja-JP" sz="3600" b="1" dirty="0">
                <a:solidFill>
                  <a:schemeClr val="bg1"/>
                </a:solidFill>
              </a:rPr>
              <a:t>IDF</a:t>
            </a:r>
            <a:r>
              <a:rPr lang="ja-JP" altLang="en-US" sz="3600" b="1">
                <a:solidFill>
                  <a:schemeClr val="bg1"/>
                </a:solidFill>
              </a:rPr>
              <a:t>值低的字</a:t>
            </a:r>
            <a:r>
              <a:rPr lang="zh-CN" altLang="en-US" sz="3600" b="1" dirty="0">
                <a:solidFill>
                  <a:schemeClr val="bg1"/>
                </a:solidFill>
              </a:rPr>
              <a:t>，</a:t>
            </a:r>
            <a:r>
              <a:rPr lang="ja-JP" altLang="en-US" sz="3600" b="1">
                <a:solidFill>
                  <a:schemeClr val="bg1"/>
                </a:solidFill>
              </a:rPr>
              <a:t>奖励</a:t>
            </a:r>
            <a:r>
              <a:rPr lang="en-US" altLang="ja-JP" sz="3600" b="1" dirty="0">
                <a:solidFill>
                  <a:schemeClr val="bg1"/>
                </a:solidFill>
              </a:rPr>
              <a:t>IDF</a:t>
            </a:r>
            <a:r>
              <a:rPr lang="ja-JP" altLang="en-US" sz="3600" b="1">
                <a:solidFill>
                  <a:schemeClr val="bg1"/>
                </a:solidFill>
              </a:rPr>
              <a:t>值高的字</a:t>
            </a:r>
            <a:endParaRPr lang="en-US" sz="3600" b="1" dirty="0">
              <a:solidFill>
                <a:schemeClr val="bg1"/>
              </a:solidFill>
            </a:endParaRPr>
          </a:p>
          <a:p>
            <a:endParaRPr lang="en-US" dirty="0"/>
          </a:p>
        </p:txBody>
      </p:sp>
    </p:spTree>
    <p:extLst>
      <p:ext uri="{BB962C8B-B14F-4D97-AF65-F5344CB8AC3E}">
        <p14:creationId xmlns:p14="http://schemas.microsoft.com/office/powerpoint/2010/main" val="5768996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2FBFFA2D-6729-0D42-8A0B-E93F5A904322}"/>
              </a:ext>
            </a:extLst>
          </p:cNvPr>
          <p:cNvPicPr>
            <a:picLocks noGrp="1" noChangeAspect="1"/>
          </p:cNvPicPr>
          <p:nvPr>
            <p:ph idx="1"/>
          </p:nvPr>
        </p:nvPicPr>
        <p:blipFill>
          <a:blip r:embed="rId2"/>
          <a:stretch>
            <a:fillRect/>
          </a:stretch>
        </p:blipFill>
        <p:spPr>
          <a:xfrm>
            <a:off x="96342" y="1059365"/>
            <a:ext cx="12006448" cy="4839630"/>
          </a:xfrm>
        </p:spPr>
      </p:pic>
    </p:spTree>
    <p:extLst>
      <p:ext uri="{BB962C8B-B14F-4D97-AF65-F5344CB8AC3E}">
        <p14:creationId xmlns:p14="http://schemas.microsoft.com/office/powerpoint/2010/main" val="40171514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E4B8850-A74F-C248-AE72-0CD57F1CAD91}"/>
              </a:ext>
            </a:extLst>
          </p:cNvPr>
          <p:cNvPicPr>
            <a:picLocks noGrp="1" noChangeAspect="1"/>
          </p:cNvPicPr>
          <p:nvPr>
            <p:ph idx="1"/>
          </p:nvPr>
        </p:nvPicPr>
        <p:blipFill>
          <a:blip r:embed="rId2"/>
          <a:stretch>
            <a:fillRect/>
          </a:stretch>
        </p:blipFill>
        <p:spPr>
          <a:xfrm>
            <a:off x="382473" y="869795"/>
            <a:ext cx="11470426" cy="4371278"/>
          </a:xfrm>
        </p:spPr>
      </p:pic>
    </p:spTree>
    <p:extLst>
      <p:ext uri="{BB962C8B-B14F-4D97-AF65-F5344CB8AC3E}">
        <p14:creationId xmlns:p14="http://schemas.microsoft.com/office/powerpoint/2010/main" val="4357820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EE2AFE35-0E36-CD4B-BB92-6608B1CA304C}"/>
              </a:ext>
            </a:extLst>
          </p:cNvPr>
          <p:cNvPicPr>
            <a:picLocks noGrp="1" noChangeAspect="1"/>
          </p:cNvPicPr>
          <p:nvPr>
            <p:ph idx="1"/>
          </p:nvPr>
        </p:nvPicPr>
        <p:blipFill>
          <a:blip r:embed="rId2"/>
          <a:stretch>
            <a:fillRect/>
          </a:stretch>
        </p:blipFill>
        <p:spPr>
          <a:xfrm>
            <a:off x="1566080" y="1550669"/>
            <a:ext cx="9150241" cy="5071218"/>
          </a:xfrm>
        </p:spPr>
      </p:pic>
      <p:sp>
        <p:nvSpPr>
          <p:cNvPr id="10" name="TextBox 9">
            <a:extLst>
              <a:ext uri="{FF2B5EF4-FFF2-40B4-BE49-F238E27FC236}">
                <a16:creationId xmlns:a16="http://schemas.microsoft.com/office/drawing/2014/main" id="{83FD698E-E072-5A4A-8C7C-3BD099B6B84A}"/>
              </a:ext>
            </a:extLst>
          </p:cNvPr>
          <p:cNvSpPr txBox="1"/>
          <p:nvPr/>
        </p:nvSpPr>
        <p:spPr>
          <a:xfrm>
            <a:off x="1092819" y="501805"/>
            <a:ext cx="9623503" cy="646331"/>
          </a:xfrm>
          <a:prstGeom prst="rect">
            <a:avLst/>
          </a:prstGeom>
          <a:noFill/>
        </p:spPr>
        <p:txBody>
          <a:bodyPr wrap="square" rtlCol="0">
            <a:spAutoFit/>
          </a:bodyPr>
          <a:lstStyle/>
          <a:p>
            <a:pPr algn="ctr"/>
            <a:r>
              <a:rPr lang="ja-JP" altLang="en-US" sz="3600" b="1">
                <a:solidFill>
                  <a:schemeClr val="bg1"/>
                </a:solidFill>
              </a:rPr>
              <a:t>新的问题</a:t>
            </a:r>
            <a:r>
              <a:rPr lang="zh-CN" altLang="en-US" sz="3600" b="1" dirty="0">
                <a:solidFill>
                  <a:schemeClr val="bg1"/>
                </a:solidFill>
              </a:rPr>
              <a:t>：</a:t>
            </a:r>
            <a:r>
              <a:rPr lang="en-US" altLang="zh-CN" sz="3600" b="1" dirty="0">
                <a:solidFill>
                  <a:schemeClr val="bg1"/>
                </a:solidFill>
              </a:rPr>
              <a:t>d5</a:t>
            </a:r>
            <a:r>
              <a:rPr lang="ja-JP" altLang="en-US" sz="3600" b="1">
                <a:solidFill>
                  <a:schemeClr val="bg1"/>
                </a:solidFill>
              </a:rPr>
              <a:t>相关性不大却得到了很高的值</a:t>
            </a:r>
            <a:endParaRPr lang="en-US" sz="3600" b="1" dirty="0">
              <a:solidFill>
                <a:schemeClr val="bg1"/>
              </a:solidFill>
            </a:endParaRPr>
          </a:p>
        </p:txBody>
      </p:sp>
    </p:spTree>
    <p:extLst>
      <p:ext uri="{BB962C8B-B14F-4D97-AF65-F5344CB8AC3E}">
        <p14:creationId xmlns:p14="http://schemas.microsoft.com/office/powerpoint/2010/main" val="36191635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E0A1503-2E05-EE45-AD17-2EAAF136C3BE}"/>
              </a:ext>
            </a:extLst>
          </p:cNvPr>
          <p:cNvPicPr>
            <a:picLocks noGrp="1" noChangeAspect="1"/>
          </p:cNvPicPr>
          <p:nvPr>
            <p:ph idx="1"/>
          </p:nvPr>
        </p:nvPicPr>
        <p:blipFill>
          <a:blip r:embed="rId2"/>
          <a:stretch>
            <a:fillRect/>
          </a:stretch>
        </p:blipFill>
        <p:spPr>
          <a:xfrm>
            <a:off x="1416836" y="815089"/>
            <a:ext cx="9245225" cy="4411695"/>
          </a:xfrm>
        </p:spPr>
      </p:pic>
      <p:sp>
        <p:nvSpPr>
          <p:cNvPr id="14" name="TextBox 13">
            <a:extLst>
              <a:ext uri="{FF2B5EF4-FFF2-40B4-BE49-F238E27FC236}">
                <a16:creationId xmlns:a16="http://schemas.microsoft.com/office/drawing/2014/main" id="{E6D96B51-D382-3F4E-B88C-89626464B9E7}"/>
              </a:ext>
            </a:extLst>
          </p:cNvPr>
          <p:cNvSpPr txBox="1"/>
          <p:nvPr/>
        </p:nvSpPr>
        <p:spPr>
          <a:xfrm>
            <a:off x="1554623" y="5226784"/>
            <a:ext cx="9245224" cy="1631216"/>
          </a:xfrm>
          <a:prstGeom prst="rect">
            <a:avLst/>
          </a:prstGeom>
          <a:noFill/>
        </p:spPr>
        <p:txBody>
          <a:bodyPr wrap="square" rtlCol="0">
            <a:spAutoFit/>
          </a:bodyPr>
          <a:lstStyle/>
          <a:p>
            <a:r>
              <a:rPr lang="en-US" sz="3200" dirty="0"/>
              <a:t>c(w, q) the count of the query term w in the query </a:t>
            </a:r>
          </a:p>
          <a:p>
            <a:r>
              <a:rPr lang="en-US" sz="3200" dirty="0"/>
              <a:t>c(w, d) the count of w in the document </a:t>
            </a:r>
          </a:p>
          <a:p>
            <a:endParaRPr lang="en-US" dirty="0"/>
          </a:p>
          <a:p>
            <a:endParaRPr lang="en-US" dirty="0"/>
          </a:p>
        </p:txBody>
      </p:sp>
      <p:sp>
        <p:nvSpPr>
          <p:cNvPr id="16" name="TextBox 15">
            <a:extLst>
              <a:ext uri="{FF2B5EF4-FFF2-40B4-BE49-F238E27FC236}">
                <a16:creationId xmlns:a16="http://schemas.microsoft.com/office/drawing/2014/main" id="{2AADC022-DED9-6144-937F-6538F9F411A4}"/>
              </a:ext>
            </a:extLst>
          </p:cNvPr>
          <p:cNvSpPr txBox="1"/>
          <p:nvPr/>
        </p:nvSpPr>
        <p:spPr>
          <a:xfrm>
            <a:off x="3908121" y="100208"/>
            <a:ext cx="3479671" cy="861774"/>
          </a:xfrm>
          <a:prstGeom prst="rect">
            <a:avLst/>
          </a:prstGeom>
          <a:noFill/>
        </p:spPr>
        <p:txBody>
          <a:bodyPr wrap="none" rtlCol="0">
            <a:spAutoFit/>
          </a:bodyPr>
          <a:lstStyle/>
          <a:p>
            <a:pPr algn="ctr"/>
            <a:r>
              <a:rPr lang="en-US" sz="3200" b="1" dirty="0">
                <a:solidFill>
                  <a:schemeClr val="bg1"/>
                </a:solidFill>
              </a:rPr>
              <a:t>A ranking function </a:t>
            </a:r>
            <a:endParaRPr lang="en-US" sz="3200" dirty="0">
              <a:solidFill>
                <a:schemeClr val="bg1"/>
              </a:solidFill>
            </a:endParaRPr>
          </a:p>
          <a:p>
            <a:pPr algn="ctr"/>
            <a:endParaRPr lang="en-US" dirty="0"/>
          </a:p>
        </p:txBody>
      </p:sp>
    </p:spTree>
    <p:extLst>
      <p:ext uri="{BB962C8B-B14F-4D97-AF65-F5344CB8AC3E}">
        <p14:creationId xmlns:p14="http://schemas.microsoft.com/office/powerpoint/2010/main" val="34287465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165A3-9546-804A-A2B1-B4BB890A4E04}"/>
              </a:ext>
            </a:extLst>
          </p:cNvPr>
          <p:cNvSpPr>
            <a:spLocks noGrp="1"/>
          </p:cNvSpPr>
          <p:nvPr>
            <p:ph type="title"/>
          </p:nvPr>
        </p:nvSpPr>
        <p:spPr>
          <a:xfrm>
            <a:off x="438410" y="2171745"/>
            <a:ext cx="11586575" cy="1478570"/>
          </a:xfrm>
        </p:spPr>
        <p:txBody>
          <a:bodyPr>
            <a:noAutofit/>
          </a:bodyPr>
          <a:lstStyle/>
          <a:p>
            <a:pPr algn="ctr"/>
            <a:r>
              <a:rPr lang="en-US" sz="4400" b="1" dirty="0">
                <a:solidFill>
                  <a:schemeClr val="bg1"/>
                </a:solidFill>
              </a:rPr>
              <a:t>Next </a:t>
            </a:r>
            <a:r>
              <a:rPr lang="zh-CN" altLang="en-US" sz="4400" b="1" dirty="0">
                <a:solidFill>
                  <a:schemeClr val="bg1"/>
                </a:solidFill>
              </a:rPr>
              <a:t>：</a:t>
            </a:r>
            <a:r>
              <a:rPr lang="en-US" sz="4400" b="1" dirty="0">
                <a:solidFill>
                  <a:schemeClr val="bg1"/>
                </a:solidFill>
              </a:rPr>
              <a:t>Document Length Normalization</a:t>
            </a:r>
            <a:br>
              <a:rPr lang="en-US" sz="4400" b="1" dirty="0">
                <a:solidFill>
                  <a:schemeClr val="bg1"/>
                </a:solidFill>
              </a:rPr>
            </a:br>
            <a:r>
              <a:rPr lang="en-US" sz="4400" b="1" dirty="0">
                <a:solidFill>
                  <a:schemeClr val="bg1"/>
                </a:solidFill>
              </a:rPr>
              <a:t> </a:t>
            </a:r>
            <a:br>
              <a:rPr lang="en-US" sz="4400" dirty="0"/>
            </a:br>
            <a:r>
              <a:rPr lang="ja-JP" altLang="en-US" sz="4400" b="1">
                <a:solidFill>
                  <a:schemeClr val="bg1"/>
                </a:solidFill>
              </a:rPr>
              <a:t>文章长度标准化</a:t>
            </a:r>
            <a:endParaRPr lang="en-US" sz="4400" b="1" dirty="0">
              <a:solidFill>
                <a:schemeClr val="bg1"/>
              </a:solidFill>
            </a:endParaRPr>
          </a:p>
        </p:txBody>
      </p:sp>
    </p:spTree>
    <p:extLst>
      <p:ext uri="{BB962C8B-B14F-4D97-AF65-F5344CB8AC3E}">
        <p14:creationId xmlns:p14="http://schemas.microsoft.com/office/powerpoint/2010/main" val="1677791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6EEA1-19A6-2844-A6D6-DDC218DCCB6E}"/>
              </a:ext>
            </a:extLst>
          </p:cNvPr>
          <p:cNvSpPr>
            <a:spLocks noGrp="1"/>
          </p:cNvSpPr>
          <p:nvPr>
            <p:ph type="title"/>
          </p:nvPr>
        </p:nvSpPr>
        <p:spPr>
          <a:xfrm>
            <a:off x="4068299" y="1889138"/>
            <a:ext cx="9905998" cy="1478570"/>
          </a:xfrm>
        </p:spPr>
        <p:txBody>
          <a:bodyPr>
            <a:normAutofit/>
          </a:bodyPr>
          <a:lstStyle/>
          <a:p>
            <a:r>
              <a:rPr lang="en-US" sz="9600" b="1" dirty="0">
                <a:solidFill>
                  <a:schemeClr val="bg1"/>
                </a:solidFill>
              </a:rPr>
              <a:t>Why?</a:t>
            </a:r>
          </a:p>
        </p:txBody>
      </p:sp>
    </p:spTree>
    <p:extLst>
      <p:ext uri="{BB962C8B-B14F-4D97-AF65-F5344CB8AC3E}">
        <p14:creationId xmlns:p14="http://schemas.microsoft.com/office/powerpoint/2010/main" val="36368538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DED81FD-3D4A-3349-BCAA-760FA03DC434}"/>
              </a:ext>
            </a:extLst>
          </p:cNvPr>
          <p:cNvPicPr>
            <a:picLocks noGrp="1" noChangeAspect="1"/>
          </p:cNvPicPr>
          <p:nvPr>
            <p:ph idx="1"/>
          </p:nvPr>
        </p:nvPicPr>
        <p:blipFill>
          <a:blip r:embed="rId2"/>
          <a:stretch>
            <a:fillRect/>
          </a:stretch>
        </p:blipFill>
        <p:spPr>
          <a:xfrm>
            <a:off x="268242" y="1302707"/>
            <a:ext cx="11719165" cy="3820437"/>
          </a:xfrm>
        </p:spPr>
      </p:pic>
    </p:spTree>
    <p:extLst>
      <p:ext uri="{BB962C8B-B14F-4D97-AF65-F5344CB8AC3E}">
        <p14:creationId xmlns:p14="http://schemas.microsoft.com/office/powerpoint/2010/main" val="28576594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165A3-9546-804A-A2B1-B4BB890A4E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0D10FB0-351F-DA4C-8B94-852830836D7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912584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165A3-9546-804A-A2B1-B4BB890A4E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0D10FB0-351F-DA4C-8B94-852830836D7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383398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165A3-9546-804A-A2B1-B4BB890A4E04}"/>
              </a:ext>
            </a:extLst>
          </p:cNvPr>
          <p:cNvSpPr>
            <a:spLocks noGrp="1"/>
          </p:cNvSpPr>
          <p:nvPr>
            <p:ph type="title"/>
          </p:nvPr>
        </p:nvSpPr>
        <p:spPr>
          <a:xfrm>
            <a:off x="1065213" y="2256818"/>
            <a:ext cx="9905998" cy="1478570"/>
          </a:xfrm>
        </p:spPr>
        <p:txBody>
          <a:bodyPr>
            <a:noAutofit/>
          </a:bodyPr>
          <a:lstStyle/>
          <a:p>
            <a:pPr algn="ctr"/>
            <a:r>
              <a:rPr lang="en-US" sz="5400" b="1" dirty="0">
                <a:solidFill>
                  <a:schemeClr val="bg1"/>
                </a:solidFill>
              </a:rPr>
              <a:t>Data mining </a:t>
            </a:r>
            <a:br>
              <a:rPr lang="en-US" sz="5400" b="1" dirty="0">
                <a:solidFill>
                  <a:schemeClr val="bg1"/>
                </a:solidFill>
              </a:rPr>
            </a:br>
            <a:br>
              <a:rPr lang="en-US" sz="5400" b="1" dirty="0">
                <a:solidFill>
                  <a:schemeClr val="bg1"/>
                </a:solidFill>
              </a:rPr>
            </a:br>
            <a:r>
              <a:rPr lang="ja-JP" altLang="en-US" sz="5400" b="1">
                <a:solidFill>
                  <a:schemeClr val="bg1"/>
                </a:solidFill>
              </a:rPr>
              <a:t>数据挖掘</a:t>
            </a:r>
            <a:endParaRPr lang="en-US" sz="5400" dirty="0"/>
          </a:p>
        </p:txBody>
      </p:sp>
    </p:spTree>
    <p:extLst>
      <p:ext uri="{BB962C8B-B14F-4D97-AF65-F5344CB8AC3E}">
        <p14:creationId xmlns:p14="http://schemas.microsoft.com/office/powerpoint/2010/main" val="25869826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pPr algn="ctr"/>
            <a:r>
              <a:rPr lang="zh-CN" altLang="en-US" dirty="0">
                <a:solidFill>
                  <a:schemeClr val="bg1"/>
                </a:solidFill>
              </a:rPr>
              <a:t>   </a:t>
            </a:r>
            <a:endParaRPr lang="en-US" sz="5400" b="1" dirty="0">
              <a:solidFill>
                <a:schemeClr val="bg1"/>
              </a:solidFill>
            </a:endParaRPr>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r>
              <a:rPr lang="en-US" sz="5400" b="1" dirty="0">
                <a:solidFill>
                  <a:schemeClr val="bg1"/>
                </a:solidFill>
                <a:effectLst/>
              </a:rPr>
              <a:t>Interdisciplinary subject </a:t>
            </a:r>
          </a:p>
          <a:p>
            <a:r>
              <a:rPr lang="en-US" sz="5400" b="1" dirty="0">
                <a:solidFill>
                  <a:schemeClr val="bg1"/>
                </a:solidFill>
                <a:effectLst/>
              </a:rPr>
              <a:t>Knowledge discovery from data </a:t>
            </a:r>
          </a:p>
          <a:p>
            <a:endParaRPr lang="en-US" dirty="0"/>
          </a:p>
        </p:txBody>
      </p:sp>
    </p:spTree>
    <p:extLst>
      <p:ext uri="{BB962C8B-B14F-4D97-AF65-F5344CB8AC3E}">
        <p14:creationId xmlns:p14="http://schemas.microsoft.com/office/powerpoint/2010/main" val="35967904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359BE-6FBA-084A-8107-617084938038}"/>
              </a:ext>
            </a:extLst>
          </p:cNvPr>
          <p:cNvSpPr>
            <a:spLocks noGrp="1"/>
          </p:cNvSpPr>
          <p:nvPr>
            <p:ph type="title"/>
          </p:nvPr>
        </p:nvSpPr>
        <p:spPr>
          <a:xfrm>
            <a:off x="0" y="2244118"/>
            <a:ext cx="12407900" cy="1478570"/>
          </a:xfrm>
        </p:spPr>
        <p:txBody>
          <a:bodyPr>
            <a:noAutofit/>
          </a:bodyPr>
          <a:lstStyle/>
          <a:p>
            <a:pPr algn="ctr"/>
            <a:r>
              <a:rPr lang="en-US" sz="6000" b="1" dirty="0">
                <a:solidFill>
                  <a:schemeClr val="bg1"/>
                </a:solidFill>
              </a:rPr>
              <a:t>Difference between data mining and</a:t>
            </a:r>
            <a:br>
              <a:rPr lang="en-US" sz="6000" b="1" dirty="0">
                <a:solidFill>
                  <a:schemeClr val="bg1"/>
                </a:solidFill>
              </a:rPr>
            </a:br>
            <a:r>
              <a:rPr lang="en-US" sz="6000" b="1" dirty="0">
                <a:solidFill>
                  <a:schemeClr val="bg1"/>
                </a:solidFill>
              </a:rPr>
              <a:t> information retrieval</a:t>
            </a:r>
          </a:p>
        </p:txBody>
      </p:sp>
    </p:spTree>
    <p:extLst>
      <p:ext uri="{BB962C8B-B14F-4D97-AF65-F5344CB8AC3E}">
        <p14:creationId xmlns:p14="http://schemas.microsoft.com/office/powerpoint/2010/main" val="22782592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686FACB9-2E4B-A046-A4BB-ACF67F66E265}"/>
              </a:ext>
            </a:extLst>
          </p:cNvPr>
          <p:cNvSpPr>
            <a:spLocks noGrp="1"/>
          </p:cNvSpPr>
          <p:nvPr>
            <p:ph idx="1"/>
          </p:nvPr>
        </p:nvSpPr>
        <p:spPr>
          <a:xfrm>
            <a:off x="825500" y="661986"/>
            <a:ext cx="11201400" cy="4481513"/>
          </a:xfrm>
        </p:spPr>
        <p:txBody>
          <a:bodyPr>
            <a:normAutofit fontScale="92500" lnSpcReduction="20000"/>
          </a:bodyPr>
          <a:lstStyle/>
          <a:p>
            <a:pPr marL="0" indent="0">
              <a:buNone/>
            </a:pPr>
            <a:r>
              <a:rPr lang="en-US" sz="3600" b="1" dirty="0">
                <a:solidFill>
                  <a:schemeClr val="bg1"/>
                </a:solidFill>
              </a:rPr>
              <a:t>Information retrieval (IR) is the science of searching for documents or information in documents. Documents can be text or multimedia, and may reside on the Web. The differences between traditional information retrieval and database systems are twofold: Information retrieval assumes that (1) the data under search are unstructured; and (2) the queries are formed mainly by keywords, which do not have complex structures (unlike SQL queries in database systems). </a:t>
            </a:r>
          </a:p>
          <a:p>
            <a:endParaRPr lang="en-US" dirty="0"/>
          </a:p>
        </p:txBody>
      </p:sp>
    </p:spTree>
    <p:extLst>
      <p:ext uri="{BB962C8B-B14F-4D97-AF65-F5344CB8AC3E}">
        <p14:creationId xmlns:p14="http://schemas.microsoft.com/office/powerpoint/2010/main" val="17064513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normAutofit/>
          </a:bodyPr>
          <a:lstStyle/>
          <a:p>
            <a:br>
              <a:rPr lang="en-US" dirty="0"/>
            </a:br>
            <a:endParaRPr lang="en-US" dirty="0">
              <a:solidFill>
                <a:schemeClr val="bg1"/>
              </a:solidFill>
            </a:endParaRPr>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522411" y="1449387"/>
            <a:ext cx="9525000" cy="3541714"/>
          </a:xfrm>
        </p:spPr>
        <p:txBody>
          <a:bodyPr>
            <a:normAutofit/>
          </a:bodyPr>
          <a:lstStyle/>
          <a:p>
            <a:pPr marL="0" indent="0">
              <a:buNone/>
            </a:pPr>
            <a:r>
              <a:rPr lang="en-US" sz="4400" b="1" dirty="0">
                <a:solidFill>
                  <a:schemeClr val="bg1"/>
                </a:solidFill>
              </a:rPr>
              <a:t>1. Data cleaning (to remove noise and inconsistent data)</a:t>
            </a:r>
            <a:br>
              <a:rPr lang="en-US" sz="4000" b="1" dirty="0">
                <a:solidFill>
                  <a:schemeClr val="bg1"/>
                </a:solidFill>
              </a:rPr>
            </a:br>
            <a:endParaRPr lang="en-US" sz="4000" b="1" dirty="0">
              <a:solidFill>
                <a:schemeClr val="bg1"/>
              </a:solidFill>
            </a:endParaRPr>
          </a:p>
        </p:txBody>
      </p:sp>
    </p:spTree>
    <p:extLst>
      <p:ext uri="{BB962C8B-B14F-4D97-AF65-F5344CB8AC3E}">
        <p14:creationId xmlns:p14="http://schemas.microsoft.com/office/powerpoint/2010/main" val="40491786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normAutofit/>
          </a:bodyPr>
          <a:lstStyle/>
          <a:p>
            <a:br>
              <a:rPr lang="en-US" dirty="0"/>
            </a:br>
            <a:endParaRPr lang="en-US" dirty="0"/>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normAutofit/>
          </a:bodyPr>
          <a:lstStyle/>
          <a:p>
            <a:pPr marL="0" indent="0">
              <a:buNone/>
            </a:pPr>
            <a:r>
              <a:rPr lang="en-US" sz="4400" b="1" dirty="0">
                <a:solidFill>
                  <a:schemeClr val="bg1"/>
                </a:solidFill>
              </a:rPr>
              <a:t>2. Data integration (where multiple data sources may be combined)</a:t>
            </a:r>
          </a:p>
        </p:txBody>
      </p:sp>
    </p:spTree>
    <p:extLst>
      <p:ext uri="{BB962C8B-B14F-4D97-AF65-F5344CB8AC3E}">
        <p14:creationId xmlns:p14="http://schemas.microsoft.com/office/powerpoint/2010/main" val="36058192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128712" y="1449387"/>
            <a:ext cx="9905999" cy="3541714"/>
          </a:xfrm>
        </p:spPr>
        <p:txBody>
          <a:bodyPr/>
          <a:lstStyle/>
          <a:p>
            <a:pPr marL="0" indent="0">
              <a:buNone/>
            </a:pPr>
            <a:r>
              <a:rPr lang="en-US" altLang="zh-CN" sz="4400" b="1" dirty="0">
                <a:solidFill>
                  <a:schemeClr val="bg1"/>
                </a:solidFill>
              </a:rPr>
              <a:t>3.</a:t>
            </a:r>
            <a:r>
              <a:rPr lang="zh-CN" altLang="en-US" sz="4400" b="1" dirty="0">
                <a:solidFill>
                  <a:schemeClr val="bg1"/>
                </a:solidFill>
              </a:rPr>
              <a:t> </a:t>
            </a:r>
            <a:r>
              <a:rPr lang="en-US" sz="4400" b="1" dirty="0">
                <a:solidFill>
                  <a:schemeClr val="bg1"/>
                </a:solidFill>
              </a:rPr>
              <a:t>Data selection (where data relevant to the analysis task are retrieved from the database) </a:t>
            </a:r>
          </a:p>
          <a:p>
            <a:endParaRPr lang="en-US" dirty="0"/>
          </a:p>
        </p:txBody>
      </p:sp>
    </p:spTree>
    <p:extLst>
      <p:ext uri="{BB962C8B-B14F-4D97-AF65-F5344CB8AC3E}">
        <p14:creationId xmlns:p14="http://schemas.microsoft.com/office/powerpoint/2010/main" val="2427258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971550" y="1049048"/>
            <a:ext cx="10052050" cy="2189452"/>
          </a:xfrm>
        </p:spPr>
        <p:txBody>
          <a:bodyPr>
            <a:normAutofit fontScale="90000"/>
          </a:bodyPr>
          <a:lstStyle/>
          <a:p>
            <a:pPr algn="ctr"/>
            <a:r>
              <a:rPr lang="en-US" sz="8800" b="1" dirty="0">
                <a:solidFill>
                  <a:schemeClr val="bg1"/>
                </a:solidFill>
              </a:rPr>
              <a:t>Because We are entering the era of big data </a:t>
            </a:r>
            <a:br>
              <a:rPr lang="en-US" dirty="0"/>
            </a:br>
            <a:endParaRPr lang="en-US" dirty="0"/>
          </a:p>
        </p:txBody>
      </p:sp>
      <p:sp>
        <p:nvSpPr>
          <p:cNvPr id="3" name="TextBox 2">
            <a:extLst>
              <a:ext uri="{FF2B5EF4-FFF2-40B4-BE49-F238E27FC236}">
                <a16:creationId xmlns:a16="http://schemas.microsoft.com/office/drawing/2014/main" id="{378D2D7C-7BE6-444A-A3C9-FF5B42565184}"/>
              </a:ext>
            </a:extLst>
          </p:cNvPr>
          <p:cNvSpPr txBox="1"/>
          <p:nvPr/>
        </p:nvSpPr>
        <p:spPr>
          <a:xfrm>
            <a:off x="1790700" y="3691374"/>
            <a:ext cx="11582399" cy="1323439"/>
          </a:xfrm>
          <a:prstGeom prst="rect">
            <a:avLst/>
          </a:prstGeom>
          <a:noFill/>
        </p:spPr>
        <p:txBody>
          <a:bodyPr wrap="square" rtlCol="0">
            <a:spAutoFit/>
          </a:bodyPr>
          <a:lstStyle/>
          <a:p>
            <a:r>
              <a:rPr lang="ja-JP" altLang="en-US" sz="8000" b="1">
                <a:solidFill>
                  <a:schemeClr val="bg1"/>
                </a:solidFill>
              </a:rPr>
              <a:t>这是一个数据时代</a:t>
            </a:r>
            <a:endParaRPr lang="en-US" sz="8000" b="1" dirty="0">
              <a:solidFill>
                <a:schemeClr val="bg1"/>
              </a:solidFill>
            </a:endParaRPr>
          </a:p>
        </p:txBody>
      </p:sp>
    </p:spTree>
    <p:extLst>
      <p:ext uri="{BB962C8B-B14F-4D97-AF65-F5344CB8AC3E}">
        <p14:creationId xmlns:p14="http://schemas.microsoft.com/office/powerpoint/2010/main" val="29814751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204912" y="547687"/>
            <a:ext cx="9905999" cy="3541714"/>
          </a:xfrm>
        </p:spPr>
        <p:txBody>
          <a:bodyPr/>
          <a:lstStyle/>
          <a:p>
            <a:pPr marL="0" indent="0">
              <a:buNone/>
            </a:pPr>
            <a:r>
              <a:rPr lang="en-US" altLang="zh-CN" sz="4400" b="1" dirty="0">
                <a:solidFill>
                  <a:schemeClr val="bg1"/>
                </a:solidFill>
              </a:rPr>
              <a:t>4.</a:t>
            </a:r>
            <a:r>
              <a:rPr lang="en-US" sz="4400" b="1" dirty="0">
                <a:solidFill>
                  <a:schemeClr val="bg1"/>
                </a:solidFill>
              </a:rPr>
              <a:t>Data transformation (where data are transformed and consolidated into forms appropriate for mining by performing summary or aggregation operations) </a:t>
            </a:r>
          </a:p>
          <a:p>
            <a:endParaRPr lang="en-US" dirty="0"/>
          </a:p>
        </p:txBody>
      </p:sp>
    </p:spTree>
    <p:extLst>
      <p:ext uri="{BB962C8B-B14F-4D97-AF65-F5344CB8AC3E}">
        <p14:creationId xmlns:p14="http://schemas.microsoft.com/office/powerpoint/2010/main" val="144717250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154112" y="915987"/>
            <a:ext cx="9905999" cy="3541714"/>
          </a:xfrm>
        </p:spPr>
        <p:txBody>
          <a:bodyPr/>
          <a:lstStyle/>
          <a:p>
            <a:pPr marL="0" indent="0">
              <a:buNone/>
            </a:pPr>
            <a:r>
              <a:rPr lang="en-US" altLang="zh-CN" sz="4400" b="1" dirty="0">
                <a:solidFill>
                  <a:schemeClr val="bg1"/>
                </a:solidFill>
              </a:rPr>
              <a:t>5.</a:t>
            </a:r>
            <a:r>
              <a:rPr lang="en-US" sz="4400" b="1" dirty="0">
                <a:solidFill>
                  <a:schemeClr val="bg1"/>
                </a:solidFill>
              </a:rPr>
              <a:t>Data mining (an essential process where intelligent methods are applied to extract data patterns) </a:t>
            </a:r>
          </a:p>
          <a:p>
            <a:endParaRPr lang="en-US" dirty="0"/>
          </a:p>
        </p:txBody>
      </p:sp>
    </p:spTree>
    <p:extLst>
      <p:ext uri="{BB962C8B-B14F-4D97-AF65-F5344CB8AC3E}">
        <p14:creationId xmlns:p14="http://schemas.microsoft.com/office/powerpoint/2010/main" val="237809912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141412" y="1093787"/>
            <a:ext cx="9905999" cy="3541714"/>
          </a:xfrm>
        </p:spPr>
        <p:txBody>
          <a:bodyPr>
            <a:normAutofit/>
          </a:bodyPr>
          <a:lstStyle/>
          <a:p>
            <a:pPr marL="0" indent="0">
              <a:buNone/>
            </a:pPr>
            <a:r>
              <a:rPr lang="en-US" altLang="zh-CN" sz="4800" b="1" dirty="0">
                <a:solidFill>
                  <a:schemeClr val="bg1"/>
                </a:solidFill>
              </a:rPr>
              <a:t>6.</a:t>
            </a:r>
            <a:r>
              <a:rPr lang="en-US" sz="4800" b="1" dirty="0">
                <a:solidFill>
                  <a:schemeClr val="bg1"/>
                </a:solidFill>
              </a:rPr>
              <a:t>Pattern evaluation (to identify the truly interesting patterns representing knowledge based on </a:t>
            </a:r>
            <a:r>
              <a:rPr lang="en-US" sz="4800" b="1" i="1" dirty="0">
                <a:solidFill>
                  <a:schemeClr val="bg1"/>
                </a:solidFill>
              </a:rPr>
              <a:t>interestingness measures.</a:t>
            </a:r>
            <a:endParaRPr lang="en-US" sz="4800" dirty="0">
              <a:solidFill>
                <a:schemeClr val="bg1"/>
              </a:solidFill>
            </a:endParaRPr>
          </a:p>
        </p:txBody>
      </p:sp>
    </p:spTree>
    <p:extLst>
      <p:ext uri="{BB962C8B-B14F-4D97-AF65-F5344CB8AC3E}">
        <p14:creationId xmlns:p14="http://schemas.microsoft.com/office/powerpoint/2010/main" val="168665270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255712" y="738187"/>
            <a:ext cx="9905999" cy="3541714"/>
          </a:xfrm>
        </p:spPr>
        <p:txBody>
          <a:bodyPr/>
          <a:lstStyle/>
          <a:p>
            <a:pPr marL="0" indent="0">
              <a:buNone/>
            </a:pPr>
            <a:r>
              <a:rPr lang="en-US" sz="4400" b="1" dirty="0">
                <a:solidFill>
                  <a:schemeClr val="bg1"/>
                </a:solidFill>
              </a:rPr>
              <a:t>7.Knowledge presentation (where visualization and knowledge representation techniques are used to present mined knowledge to users) </a:t>
            </a:r>
          </a:p>
          <a:p>
            <a:endParaRPr lang="en-US" dirty="0"/>
          </a:p>
        </p:txBody>
      </p:sp>
    </p:spTree>
    <p:extLst>
      <p:ext uri="{BB962C8B-B14F-4D97-AF65-F5344CB8AC3E}">
        <p14:creationId xmlns:p14="http://schemas.microsoft.com/office/powerpoint/2010/main" val="12729121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04C201-D0C3-F644-8360-4D52F39A1112}"/>
              </a:ext>
            </a:extLst>
          </p:cNvPr>
          <p:cNvPicPr>
            <a:picLocks noChangeAspect="1"/>
          </p:cNvPicPr>
          <p:nvPr/>
        </p:nvPicPr>
        <p:blipFill>
          <a:blip r:embed="rId2"/>
          <a:stretch>
            <a:fillRect/>
          </a:stretch>
        </p:blipFill>
        <p:spPr>
          <a:xfrm>
            <a:off x="1762179" y="0"/>
            <a:ext cx="8667642" cy="6858000"/>
          </a:xfrm>
          <a:prstGeom prst="rect">
            <a:avLst/>
          </a:prstGeom>
        </p:spPr>
      </p:pic>
    </p:spTree>
    <p:extLst>
      <p:ext uri="{BB962C8B-B14F-4D97-AF65-F5344CB8AC3E}">
        <p14:creationId xmlns:p14="http://schemas.microsoft.com/office/powerpoint/2010/main" val="6692274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8311655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291726" y="2447318"/>
            <a:ext cx="9905998" cy="1478570"/>
          </a:xfrm>
        </p:spPr>
        <p:txBody>
          <a:bodyPr>
            <a:noAutofit/>
          </a:bodyPr>
          <a:lstStyle/>
          <a:p>
            <a:pPr algn="ctr"/>
            <a:r>
              <a:rPr lang="en-US" sz="6000" b="1" dirty="0">
                <a:solidFill>
                  <a:schemeClr val="bg1"/>
                </a:solidFill>
              </a:rPr>
              <a:t>Recommender</a:t>
            </a:r>
            <a:r>
              <a:rPr lang="zh-CN" altLang="en-US" sz="6000" b="1" dirty="0">
                <a:solidFill>
                  <a:schemeClr val="bg1"/>
                </a:solidFill>
              </a:rPr>
              <a:t> </a:t>
            </a:r>
            <a:r>
              <a:rPr lang="en-US" altLang="zh-CN" sz="6000" b="1" dirty="0">
                <a:solidFill>
                  <a:schemeClr val="bg1"/>
                </a:solidFill>
              </a:rPr>
              <a:t>system</a:t>
            </a:r>
            <a:br>
              <a:rPr lang="en-US" altLang="zh-CN" sz="6000" b="1" dirty="0">
                <a:solidFill>
                  <a:schemeClr val="bg1"/>
                </a:solidFill>
              </a:rPr>
            </a:br>
            <a:br>
              <a:rPr lang="en-US" altLang="zh-CN" sz="6000" b="1" dirty="0">
                <a:solidFill>
                  <a:schemeClr val="bg1"/>
                </a:solidFill>
              </a:rPr>
            </a:br>
            <a:r>
              <a:rPr lang="ja-JP" altLang="en-US" sz="6000" b="1">
                <a:solidFill>
                  <a:schemeClr val="bg1"/>
                </a:solidFill>
              </a:rPr>
              <a:t>推荐系统</a:t>
            </a:r>
            <a:endParaRPr lang="en-US" sz="6000" b="1" dirty="0">
              <a:solidFill>
                <a:schemeClr val="bg1"/>
              </a:solidFill>
            </a:endParaRPr>
          </a:p>
        </p:txBody>
      </p:sp>
    </p:spTree>
    <p:extLst>
      <p:ext uri="{BB962C8B-B14F-4D97-AF65-F5344CB8AC3E}">
        <p14:creationId xmlns:p14="http://schemas.microsoft.com/office/powerpoint/2010/main" val="423224046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709804" y="1434044"/>
            <a:ext cx="9905999" cy="3541714"/>
          </a:xfrm>
        </p:spPr>
        <p:txBody>
          <a:bodyPr>
            <a:normAutofit/>
          </a:bodyPr>
          <a:lstStyle/>
          <a:p>
            <a:r>
              <a:rPr lang="ja-JP" altLang="en-US" sz="4800" b="1">
                <a:solidFill>
                  <a:schemeClr val="bg1"/>
                </a:solidFill>
              </a:rPr>
              <a:t>内容过滤</a:t>
            </a:r>
            <a:r>
              <a:rPr lang="en-US" altLang="ja-JP" sz="4800" b="1" dirty="0">
                <a:solidFill>
                  <a:schemeClr val="bg1"/>
                </a:solidFill>
              </a:rPr>
              <a:t>(</a:t>
            </a:r>
            <a:r>
              <a:rPr lang="en-US" altLang="zh-CN" sz="4800" b="1" dirty="0">
                <a:solidFill>
                  <a:schemeClr val="bg1"/>
                </a:solidFill>
              </a:rPr>
              <a:t>content based filtering)</a:t>
            </a:r>
            <a:endParaRPr lang="en-US" altLang="ja-JP" sz="4800" b="1" dirty="0">
              <a:solidFill>
                <a:schemeClr val="bg1"/>
              </a:solidFill>
            </a:endParaRPr>
          </a:p>
          <a:p>
            <a:endParaRPr lang="en-US" sz="4800" b="1" dirty="0">
              <a:solidFill>
                <a:schemeClr val="bg1"/>
              </a:solidFill>
            </a:endParaRPr>
          </a:p>
          <a:p>
            <a:r>
              <a:rPr lang="ja-JP" altLang="en-US" sz="4800" b="1">
                <a:solidFill>
                  <a:schemeClr val="bg1"/>
                </a:solidFill>
              </a:rPr>
              <a:t>协同过滤</a:t>
            </a:r>
            <a:r>
              <a:rPr lang="en-US" altLang="ja-JP" sz="4800" b="1" dirty="0">
                <a:solidFill>
                  <a:schemeClr val="bg1"/>
                </a:solidFill>
              </a:rPr>
              <a:t>(</a:t>
            </a:r>
            <a:r>
              <a:rPr lang="en-US" altLang="zh-CN" sz="4800" b="1" dirty="0">
                <a:solidFill>
                  <a:schemeClr val="bg1"/>
                </a:solidFill>
              </a:rPr>
              <a:t>collaborative filtering)</a:t>
            </a:r>
            <a:endParaRPr lang="en-US" sz="4800" b="1" dirty="0">
              <a:solidFill>
                <a:schemeClr val="bg1"/>
              </a:solidFill>
            </a:endParaRPr>
          </a:p>
        </p:txBody>
      </p:sp>
    </p:spTree>
    <p:extLst>
      <p:ext uri="{BB962C8B-B14F-4D97-AF65-F5344CB8AC3E}">
        <p14:creationId xmlns:p14="http://schemas.microsoft.com/office/powerpoint/2010/main" val="7033658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141413" y="681148"/>
            <a:ext cx="9905998" cy="1478570"/>
          </a:xfrm>
        </p:spPr>
        <p:txBody>
          <a:bodyPr>
            <a:normAutofit/>
          </a:bodyPr>
          <a:lstStyle/>
          <a:p>
            <a:r>
              <a:rPr lang="ja-JP" altLang="en-US" sz="4400" b="1">
                <a:solidFill>
                  <a:schemeClr val="bg1"/>
                </a:solidFill>
              </a:rPr>
              <a:t>内容过滤</a:t>
            </a:r>
            <a:r>
              <a:rPr lang="zh-CN" altLang="en-US" sz="4400" b="1" dirty="0">
                <a:solidFill>
                  <a:schemeClr val="bg1"/>
                </a:solidFill>
              </a:rPr>
              <a:t>：</a:t>
            </a:r>
            <a:endParaRPr lang="en-US" sz="4400" b="1" dirty="0">
              <a:solidFill>
                <a:schemeClr val="bg1"/>
              </a:solidFill>
            </a:endParaRPr>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141412" y="2159718"/>
            <a:ext cx="9905999" cy="3541714"/>
          </a:xfrm>
        </p:spPr>
        <p:txBody>
          <a:bodyPr/>
          <a:lstStyle/>
          <a:p>
            <a:pPr marL="0" indent="0">
              <a:buNone/>
            </a:pPr>
            <a:r>
              <a:rPr lang="ja-JP" altLang="en-US" sz="4400" b="1" cap="all">
                <a:solidFill>
                  <a:schemeClr val="bg1"/>
                </a:solidFill>
                <a:latin typeface="+mj-lt"/>
                <a:ea typeface="+mj-ea"/>
                <a:cs typeface="+mj-cs"/>
              </a:rPr>
              <a:t>根据个人喜好进行推荐</a:t>
            </a:r>
            <a:r>
              <a:rPr lang="zh-CN" altLang="en-US" sz="4400" b="1" cap="all" dirty="0">
                <a:solidFill>
                  <a:schemeClr val="bg1"/>
                </a:solidFill>
                <a:latin typeface="+mj-lt"/>
                <a:ea typeface="+mj-ea"/>
                <a:cs typeface="+mj-cs"/>
              </a:rPr>
              <a:t>，</a:t>
            </a:r>
            <a:r>
              <a:rPr lang="ja-JP" altLang="en-US" sz="4400" b="1" cap="all">
                <a:solidFill>
                  <a:schemeClr val="bg1"/>
                </a:solidFill>
                <a:latin typeface="+mj-lt"/>
                <a:ea typeface="+mj-ea"/>
                <a:cs typeface="+mj-cs"/>
              </a:rPr>
              <a:t>不考虑其他用户</a:t>
            </a:r>
            <a:endParaRPr lang="en-US" altLang="ja-JP" sz="4400" b="1" cap="all" dirty="0">
              <a:solidFill>
                <a:schemeClr val="bg1"/>
              </a:solidFill>
              <a:latin typeface="+mj-lt"/>
              <a:ea typeface="+mj-ea"/>
              <a:cs typeface="+mj-cs"/>
            </a:endParaRPr>
          </a:p>
          <a:p>
            <a:pPr marL="0" indent="0">
              <a:buNone/>
            </a:pPr>
            <a:endParaRPr lang="en-US" sz="3600" b="1" cap="all" dirty="0">
              <a:solidFill>
                <a:schemeClr val="bg1"/>
              </a:solidFill>
              <a:latin typeface="+mj-lt"/>
              <a:ea typeface="+mj-ea"/>
              <a:cs typeface="+mj-cs"/>
            </a:endParaRPr>
          </a:p>
        </p:txBody>
      </p:sp>
    </p:spTree>
    <p:extLst>
      <p:ext uri="{BB962C8B-B14F-4D97-AF65-F5344CB8AC3E}">
        <p14:creationId xmlns:p14="http://schemas.microsoft.com/office/powerpoint/2010/main" val="32055203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141411" y="564935"/>
            <a:ext cx="9905998" cy="1478570"/>
          </a:xfrm>
        </p:spPr>
        <p:txBody>
          <a:bodyPr>
            <a:normAutofit/>
          </a:bodyPr>
          <a:lstStyle/>
          <a:p>
            <a:r>
              <a:rPr lang="ja-JP" altLang="en-US" sz="4400" b="1">
                <a:solidFill>
                  <a:schemeClr val="bg1"/>
                </a:solidFill>
              </a:rPr>
              <a:t>协同过滤</a:t>
            </a:r>
            <a:r>
              <a:rPr lang="zh-CN" altLang="en-US" sz="4400" b="1" dirty="0">
                <a:solidFill>
                  <a:schemeClr val="bg1"/>
                </a:solidFill>
              </a:rPr>
              <a:t>：</a:t>
            </a:r>
            <a:endParaRPr lang="en-US" sz="4400" b="1" dirty="0">
              <a:solidFill>
                <a:schemeClr val="bg1"/>
              </a:solidFill>
            </a:endParaRPr>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141410" y="2043505"/>
            <a:ext cx="9905999" cy="3589728"/>
          </a:xfrm>
        </p:spPr>
        <p:txBody>
          <a:bodyPr>
            <a:normAutofit lnSpcReduction="10000"/>
          </a:bodyPr>
          <a:lstStyle/>
          <a:p>
            <a:pPr marL="0" indent="0">
              <a:buNone/>
            </a:pPr>
            <a:r>
              <a:rPr lang="ja-JP" altLang="en-US" sz="4400" b="1">
                <a:solidFill>
                  <a:schemeClr val="bg1"/>
                </a:solidFill>
              </a:rPr>
              <a:t>根据其他用户进行推荐</a:t>
            </a:r>
            <a:endParaRPr lang="en-US" altLang="ja-JP" sz="4400" b="1" dirty="0">
              <a:solidFill>
                <a:schemeClr val="bg1"/>
              </a:solidFill>
            </a:endParaRPr>
          </a:p>
          <a:p>
            <a:pPr marL="0" indent="0">
              <a:buNone/>
            </a:pPr>
            <a:r>
              <a:rPr lang="ja-JP" altLang="en-US" sz="4400" b="1">
                <a:solidFill>
                  <a:schemeClr val="bg1"/>
                </a:solidFill>
              </a:rPr>
              <a:t>假定条件</a:t>
            </a:r>
            <a:r>
              <a:rPr lang="zh-CN" altLang="en-US" sz="4400" b="1" dirty="0">
                <a:solidFill>
                  <a:schemeClr val="bg1"/>
                </a:solidFill>
              </a:rPr>
              <a:t>：</a:t>
            </a:r>
            <a:endParaRPr lang="en-US" altLang="zh-CN" sz="4400" b="1" dirty="0">
              <a:solidFill>
                <a:schemeClr val="bg1"/>
              </a:solidFill>
            </a:endParaRPr>
          </a:p>
          <a:p>
            <a:pPr marL="0" indent="0">
              <a:buNone/>
            </a:pPr>
            <a:r>
              <a:rPr lang="ja-JP" altLang="en-US" sz="4400" b="1">
                <a:solidFill>
                  <a:schemeClr val="bg1"/>
                </a:solidFill>
              </a:rPr>
              <a:t>具有相同爱好的用户喜好相近</a:t>
            </a:r>
            <a:endParaRPr lang="en-US" altLang="ja-JP" sz="4400" b="1" dirty="0">
              <a:solidFill>
                <a:schemeClr val="bg1"/>
              </a:solidFill>
            </a:endParaRPr>
          </a:p>
          <a:p>
            <a:pPr marL="0" indent="0">
              <a:buNone/>
            </a:pPr>
            <a:r>
              <a:rPr lang="ja-JP" altLang="en-US" sz="4400" b="1">
                <a:solidFill>
                  <a:schemeClr val="bg1"/>
                </a:solidFill>
              </a:rPr>
              <a:t>喜好相近的用户具有相同的兴趣</a:t>
            </a:r>
            <a:endParaRPr lang="en-US" altLang="zh-CN" sz="4400" b="1" dirty="0">
              <a:solidFill>
                <a:schemeClr val="bg1"/>
              </a:solidFill>
            </a:endParaRPr>
          </a:p>
          <a:p>
            <a:pPr marL="0" indent="0">
              <a:buNone/>
            </a:pPr>
            <a:endParaRPr lang="en-US" sz="4000" b="1" dirty="0">
              <a:solidFill>
                <a:schemeClr val="bg1"/>
              </a:solidFill>
            </a:endParaRPr>
          </a:p>
        </p:txBody>
      </p:sp>
    </p:spTree>
    <p:extLst>
      <p:ext uri="{BB962C8B-B14F-4D97-AF65-F5344CB8AC3E}">
        <p14:creationId xmlns:p14="http://schemas.microsoft.com/office/powerpoint/2010/main" val="3584493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Image result for smart cars">
            <a:extLst>
              <a:ext uri="{FF2B5EF4-FFF2-40B4-BE49-F238E27FC236}">
                <a16:creationId xmlns:a16="http://schemas.microsoft.com/office/drawing/2014/main" id="{D2839A17-53AE-774A-A448-CCC161DDC7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759384"/>
            <a:ext cx="12901961" cy="95797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444424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52F9F98-F172-C247-BC4D-917BF690553E}"/>
              </a:ext>
            </a:extLst>
          </p:cNvPr>
          <p:cNvPicPr>
            <a:picLocks noGrp="1" noChangeAspect="1"/>
          </p:cNvPicPr>
          <p:nvPr>
            <p:ph idx="1"/>
          </p:nvPr>
        </p:nvPicPr>
        <p:blipFill>
          <a:blip r:embed="rId2"/>
          <a:stretch>
            <a:fillRect/>
          </a:stretch>
        </p:blipFill>
        <p:spPr>
          <a:xfrm>
            <a:off x="0" y="0"/>
            <a:ext cx="12192000" cy="6858000"/>
          </a:xfrm>
        </p:spPr>
      </p:pic>
    </p:spTree>
    <p:extLst>
      <p:ext uri="{BB962C8B-B14F-4D97-AF65-F5344CB8AC3E}">
        <p14:creationId xmlns:p14="http://schemas.microsoft.com/office/powerpoint/2010/main" val="2795809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D91F3B45-895B-0E46-B440-366750E3071D}"/>
              </a:ext>
            </a:extLst>
          </p:cNvPr>
          <p:cNvSpPr>
            <a:spLocks noGrp="1"/>
          </p:cNvSpPr>
          <p:nvPr>
            <p:ph idx="1"/>
          </p:nvPr>
        </p:nvSpPr>
        <p:spPr>
          <a:xfrm>
            <a:off x="2707574" y="534390"/>
            <a:ext cx="10774279" cy="5423066"/>
          </a:xfrm>
        </p:spPr>
        <p:txBody>
          <a:bodyPr>
            <a:normAutofit lnSpcReduction="10000"/>
          </a:bodyPr>
          <a:lstStyle/>
          <a:p>
            <a:r>
              <a:rPr lang="en-US" sz="4400" b="1" dirty="0">
                <a:solidFill>
                  <a:schemeClr val="bg1"/>
                </a:solidFill>
              </a:rPr>
              <a:t>A -&gt; 1112121111173911</a:t>
            </a:r>
          </a:p>
          <a:p>
            <a:r>
              <a:rPr lang="en-US" sz="4400" b="1" dirty="0">
                <a:solidFill>
                  <a:schemeClr val="bg1"/>
                </a:solidFill>
              </a:rPr>
              <a:t>1 -&gt; A</a:t>
            </a:r>
            <a:endParaRPr lang="en-US" sz="4400" dirty="0">
              <a:solidFill>
                <a:schemeClr val="bg1"/>
              </a:solidFill>
            </a:endParaRPr>
          </a:p>
          <a:p>
            <a:endParaRPr lang="en-US" sz="4400" dirty="0">
              <a:solidFill>
                <a:schemeClr val="bg1"/>
              </a:solidFill>
            </a:endParaRPr>
          </a:p>
          <a:p>
            <a:r>
              <a:rPr lang="en-US" sz="4400" b="1" dirty="0">
                <a:solidFill>
                  <a:schemeClr val="bg1"/>
                </a:solidFill>
              </a:rPr>
              <a:t>B == A</a:t>
            </a:r>
          </a:p>
          <a:p>
            <a:r>
              <a:rPr lang="en-US" sz="4400" b="1" dirty="0">
                <a:solidFill>
                  <a:schemeClr val="bg1"/>
                </a:solidFill>
              </a:rPr>
              <a:t>B -&gt; 2222223452222222</a:t>
            </a:r>
          </a:p>
          <a:p>
            <a:r>
              <a:rPr lang="en-US" sz="4400" b="1" dirty="0">
                <a:solidFill>
                  <a:schemeClr val="bg1"/>
                </a:solidFill>
              </a:rPr>
              <a:t>2 -&gt; A</a:t>
            </a:r>
            <a:endParaRPr lang="en-US" sz="4400" dirty="0">
              <a:solidFill>
                <a:schemeClr val="bg1"/>
              </a:solidFill>
            </a:endParaRPr>
          </a:p>
          <a:p>
            <a:endParaRPr lang="en-US" dirty="0"/>
          </a:p>
        </p:txBody>
      </p:sp>
    </p:spTree>
    <p:extLst>
      <p:ext uri="{BB962C8B-B14F-4D97-AF65-F5344CB8AC3E}">
        <p14:creationId xmlns:p14="http://schemas.microsoft.com/office/powerpoint/2010/main" val="42579690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153287" y="1489465"/>
            <a:ext cx="9905999" cy="3541714"/>
          </a:xfrm>
        </p:spPr>
        <p:txBody>
          <a:bodyPr>
            <a:normAutofit/>
          </a:bodyPr>
          <a:lstStyle/>
          <a:p>
            <a:pPr marL="0" indent="0" algn="ctr">
              <a:buNone/>
            </a:pPr>
            <a:r>
              <a:rPr lang="ja-JP" altLang="en-US" sz="6000" b="1">
                <a:solidFill>
                  <a:schemeClr val="bg1"/>
                </a:solidFill>
              </a:rPr>
              <a:t>今日头条推荐算法</a:t>
            </a:r>
            <a:endParaRPr lang="en-US" sz="6000" b="1" dirty="0">
              <a:solidFill>
                <a:schemeClr val="bg1"/>
              </a:solidFill>
            </a:endParaRPr>
          </a:p>
        </p:txBody>
      </p:sp>
    </p:spTree>
    <p:extLst>
      <p:ext uri="{BB962C8B-B14F-4D97-AF65-F5344CB8AC3E}">
        <p14:creationId xmlns:p14="http://schemas.microsoft.com/office/powerpoint/2010/main" val="276935867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177C29C-E452-7D48-B4D4-6718861C675D}"/>
              </a:ext>
            </a:extLst>
          </p:cNvPr>
          <p:cNvPicPr>
            <a:picLocks noGrp="1" noChangeAspect="1"/>
          </p:cNvPicPr>
          <p:nvPr>
            <p:ph idx="1"/>
          </p:nvPr>
        </p:nvPicPr>
        <p:blipFill>
          <a:blip r:embed="rId2"/>
          <a:stretch>
            <a:fillRect/>
          </a:stretch>
        </p:blipFill>
        <p:spPr>
          <a:xfrm>
            <a:off x="1591021" y="0"/>
            <a:ext cx="9286191" cy="6858000"/>
          </a:xfrm>
        </p:spPr>
      </p:pic>
    </p:spTree>
    <p:extLst>
      <p:ext uri="{BB962C8B-B14F-4D97-AF65-F5344CB8AC3E}">
        <p14:creationId xmlns:p14="http://schemas.microsoft.com/office/powerpoint/2010/main" val="158243794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98D9F083-06B0-4F44-9F06-74AFE1B153D9}"/>
              </a:ext>
            </a:extLst>
          </p:cNvPr>
          <p:cNvPicPr>
            <a:picLocks noGrp="1" noChangeAspect="1"/>
          </p:cNvPicPr>
          <p:nvPr>
            <p:ph idx="1"/>
          </p:nvPr>
        </p:nvPicPr>
        <p:blipFill>
          <a:blip r:embed="rId2"/>
          <a:stretch>
            <a:fillRect/>
          </a:stretch>
        </p:blipFill>
        <p:spPr>
          <a:xfrm>
            <a:off x="1794785" y="9896"/>
            <a:ext cx="8714399" cy="6848104"/>
          </a:xfrm>
        </p:spPr>
      </p:pic>
    </p:spTree>
    <p:extLst>
      <p:ext uri="{BB962C8B-B14F-4D97-AF65-F5344CB8AC3E}">
        <p14:creationId xmlns:p14="http://schemas.microsoft.com/office/powerpoint/2010/main" val="71494918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FCE0BA89-A5BD-2347-AE6A-6FBB726C0676}"/>
              </a:ext>
            </a:extLst>
          </p:cNvPr>
          <p:cNvPicPr>
            <a:picLocks noGrp="1" noChangeAspect="1"/>
          </p:cNvPicPr>
          <p:nvPr>
            <p:ph idx="1"/>
          </p:nvPr>
        </p:nvPicPr>
        <p:blipFill>
          <a:blip r:embed="rId2"/>
          <a:stretch>
            <a:fillRect/>
          </a:stretch>
        </p:blipFill>
        <p:spPr>
          <a:xfrm>
            <a:off x="1009403" y="0"/>
            <a:ext cx="10236529" cy="6858000"/>
          </a:xfrm>
        </p:spPr>
      </p:pic>
    </p:spTree>
    <p:extLst>
      <p:ext uri="{BB962C8B-B14F-4D97-AF65-F5344CB8AC3E}">
        <p14:creationId xmlns:p14="http://schemas.microsoft.com/office/powerpoint/2010/main" val="187447131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96694167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622300" y="199417"/>
            <a:ext cx="11049000" cy="5469131"/>
          </a:xfrm>
        </p:spPr>
        <p:txBody>
          <a:bodyPr>
            <a:noAutofit/>
          </a:bodyPr>
          <a:lstStyle/>
          <a:p>
            <a:pPr algn="ctr"/>
            <a:r>
              <a:rPr lang="en-US" sz="5400" b="1" dirty="0">
                <a:solidFill>
                  <a:schemeClr val="bg1"/>
                </a:solidFill>
              </a:rPr>
              <a:t>Natural language processing</a:t>
            </a:r>
            <a:br>
              <a:rPr lang="en-US" sz="5400" b="1" dirty="0">
                <a:solidFill>
                  <a:schemeClr val="bg1"/>
                </a:solidFill>
              </a:rPr>
            </a:br>
            <a:br>
              <a:rPr lang="en-US" sz="5400" b="1" dirty="0">
                <a:solidFill>
                  <a:schemeClr val="bg1"/>
                </a:solidFill>
              </a:rPr>
            </a:br>
            <a:r>
              <a:rPr lang="ja-JP" altLang="en-US" sz="5400" b="1">
                <a:solidFill>
                  <a:schemeClr val="bg1"/>
                </a:solidFill>
              </a:rPr>
              <a:t>自然语言处理</a:t>
            </a:r>
            <a:endParaRPr lang="en-US" sz="5400" b="1" dirty="0">
              <a:solidFill>
                <a:schemeClr val="bg1"/>
              </a:solidFill>
            </a:endParaRPr>
          </a:p>
        </p:txBody>
      </p:sp>
    </p:spTree>
    <p:extLst>
      <p:ext uri="{BB962C8B-B14F-4D97-AF65-F5344CB8AC3E}">
        <p14:creationId xmlns:p14="http://schemas.microsoft.com/office/powerpoint/2010/main" val="141348160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8783273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23301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aiforsecurity.com/wp-content/uploads/2017/10/Fotolia_143220535_XS.jpg">
            <a:extLst>
              <a:ext uri="{FF2B5EF4-FFF2-40B4-BE49-F238E27FC236}">
                <a16:creationId xmlns:a16="http://schemas.microsoft.com/office/drawing/2014/main" id="{3F2D1913-BD04-224B-A7D3-880408C60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9512"/>
            <a:ext cx="12584624" cy="8399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441916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339019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8013380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841614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103313" y="428018"/>
            <a:ext cx="9905998" cy="5121882"/>
          </a:xfrm>
        </p:spPr>
        <p:txBody>
          <a:bodyPr>
            <a:normAutofit/>
          </a:bodyPr>
          <a:lstStyle/>
          <a:p>
            <a:pPr algn="ctr"/>
            <a:r>
              <a:rPr lang="en-US" sz="6000" b="1" dirty="0">
                <a:solidFill>
                  <a:schemeClr val="bg1"/>
                </a:solidFill>
              </a:rPr>
              <a:t>Computer</a:t>
            </a:r>
            <a:r>
              <a:rPr lang="zh-CN" altLang="en-US" sz="6000" b="1" dirty="0">
                <a:solidFill>
                  <a:schemeClr val="bg1"/>
                </a:solidFill>
              </a:rPr>
              <a:t> </a:t>
            </a:r>
            <a:r>
              <a:rPr lang="en-US" altLang="zh-CN" sz="6000" b="1" dirty="0">
                <a:solidFill>
                  <a:schemeClr val="bg1"/>
                </a:solidFill>
              </a:rPr>
              <a:t>vision</a:t>
            </a:r>
            <a:r>
              <a:rPr lang="zh-CN" altLang="en-US" sz="6000" b="1" dirty="0">
                <a:solidFill>
                  <a:schemeClr val="bg1"/>
                </a:solidFill>
              </a:rPr>
              <a:t> </a:t>
            </a:r>
            <a:br>
              <a:rPr lang="en-US" altLang="zh-CN" sz="6000" b="1" dirty="0">
                <a:solidFill>
                  <a:schemeClr val="bg1"/>
                </a:solidFill>
              </a:rPr>
            </a:br>
            <a:br>
              <a:rPr lang="en-US" altLang="zh-CN" sz="6000" b="1" dirty="0">
                <a:solidFill>
                  <a:schemeClr val="bg1"/>
                </a:solidFill>
              </a:rPr>
            </a:br>
            <a:r>
              <a:rPr lang="ja-JP" altLang="en-US" sz="6000" b="1">
                <a:solidFill>
                  <a:schemeClr val="bg1"/>
                </a:solidFill>
              </a:rPr>
              <a:t>计算机视觉</a:t>
            </a:r>
            <a:endParaRPr lang="en-US" sz="6000" b="1" dirty="0">
              <a:solidFill>
                <a:schemeClr val="bg1"/>
              </a:solidFill>
            </a:endParaRPr>
          </a:p>
        </p:txBody>
      </p:sp>
    </p:spTree>
    <p:extLst>
      <p:ext uri="{BB962C8B-B14F-4D97-AF65-F5344CB8AC3E}">
        <p14:creationId xmlns:p14="http://schemas.microsoft.com/office/powerpoint/2010/main" val="234280788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7160294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2745271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065212" y="1373187"/>
            <a:ext cx="9905999" cy="3541714"/>
          </a:xfrm>
        </p:spPr>
        <p:txBody>
          <a:bodyPr/>
          <a:lstStyle/>
          <a:p>
            <a:pPr marL="0" indent="0" algn="ctr">
              <a:buNone/>
            </a:pPr>
            <a:r>
              <a:rPr lang="en-US" altLang="ja-JP" sz="6600" b="1" dirty="0">
                <a:solidFill>
                  <a:schemeClr val="bg1"/>
                </a:solidFill>
              </a:rPr>
              <a:t>VOICE RECOGNITION</a:t>
            </a:r>
          </a:p>
          <a:p>
            <a:pPr marL="0" indent="0" algn="ctr">
              <a:buNone/>
            </a:pPr>
            <a:r>
              <a:rPr lang="ja-JP" altLang="en-US" sz="6600" b="1">
                <a:solidFill>
                  <a:schemeClr val="bg1"/>
                </a:solidFill>
              </a:rPr>
              <a:t>语音识别</a:t>
            </a:r>
            <a:endParaRPr lang="en-US" altLang="ja-JP" sz="6600" b="1" dirty="0">
              <a:solidFill>
                <a:schemeClr val="bg1"/>
              </a:solidFill>
            </a:endParaRPr>
          </a:p>
          <a:p>
            <a:endParaRPr lang="en-US" dirty="0"/>
          </a:p>
        </p:txBody>
      </p:sp>
    </p:spTree>
    <p:extLst>
      <p:ext uri="{BB962C8B-B14F-4D97-AF65-F5344CB8AC3E}">
        <p14:creationId xmlns:p14="http://schemas.microsoft.com/office/powerpoint/2010/main" val="292867403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6458565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0633734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74694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upload.wikimedia.org/wikipedia/commons/thumb/4/4d/Amazon_Go_in_Seattle%2C_December_2016.jpg/2560px-Amazon_Go_in_Seattle%2C_December_2016.jpg">
            <a:extLst>
              <a:ext uri="{FF2B5EF4-FFF2-40B4-BE49-F238E27FC236}">
                <a16:creationId xmlns:a16="http://schemas.microsoft.com/office/drawing/2014/main" id="{EF552370-A427-7347-9C0C-DC885FEEE3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8454" y="-1405829"/>
            <a:ext cx="13080569" cy="8263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655223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a:xfrm>
            <a:off x="1066800" y="1244600"/>
            <a:ext cx="10185399" cy="2857500"/>
          </a:xfrm>
        </p:spPr>
        <p:txBody>
          <a:bodyPr>
            <a:noAutofit/>
          </a:bodyPr>
          <a:lstStyle/>
          <a:p>
            <a:pPr algn="ctr"/>
            <a:r>
              <a:rPr lang="en-US" sz="5400" b="1" dirty="0">
                <a:solidFill>
                  <a:schemeClr val="bg1"/>
                </a:solidFill>
              </a:rPr>
              <a:t>Reinforcement learning</a:t>
            </a:r>
            <a:r>
              <a:rPr lang="zh-CN" altLang="en-US" sz="5400" b="1" dirty="0">
                <a:solidFill>
                  <a:schemeClr val="bg1"/>
                </a:solidFill>
              </a:rPr>
              <a:t> </a:t>
            </a:r>
            <a:br>
              <a:rPr lang="en-US" altLang="zh-CN" sz="5400" b="1" dirty="0">
                <a:solidFill>
                  <a:schemeClr val="bg1"/>
                </a:solidFill>
              </a:rPr>
            </a:br>
            <a:br>
              <a:rPr lang="en-US" altLang="zh-CN" sz="5400" b="1" dirty="0">
                <a:solidFill>
                  <a:schemeClr val="bg1"/>
                </a:solidFill>
              </a:rPr>
            </a:br>
            <a:r>
              <a:rPr lang="ja-JP" altLang="en-US" sz="5400" b="1">
                <a:solidFill>
                  <a:schemeClr val="bg1"/>
                </a:solidFill>
              </a:rPr>
              <a:t>强化学习</a:t>
            </a:r>
            <a:endParaRPr lang="en-US" sz="5400" b="1" dirty="0">
              <a:solidFill>
                <a:schemeClr val="bg1"/>
              </a:solidFill>
            </a:endParaRPr>
          </a:p>
        </p:txBody>
      </p:sp>
    </p:spTree>
    <p:extLst>
      <p:ext uri="{BB962C8B-B14F-4D97-AF65-F5344CB8AC3E}">
        <p14:creationId xmlns:p14="http://schemas.microsoft.com/office/powerpoint/2010/main" val="135375936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2F6514-FDDD-4448-ACA6-AC26A6B88F00}"/>
              </a:ext>
            </a:extLst>
          </p:cNvPr>
          <p:cNvSpPr>
            <a:spLocks noGrp="1"/>
          </p:cNvSpPr>
          <p:nvPr>
            <p:ph idx="1"/>
          </p:nvPr>
        </p:nvSpPr>
        <p:spPr>
          <a:xfrm>
            <a:off x="1179512" y="814387"/>
            <a:ext cx="9905999" cy="3541714"/>
          </a:xfrm>
        </p:spPr>
        <p:txBody>
          <a:bodyPr>
            <a:noAutofit/>
          </a:bodyPr>
          <a:lstStyle/>
          <a:p>
            <a:pPr marL="0" indent="0">
              <a:buNone/>
            </a:pPr>
            <a:r>
              <a:rPr lang="ja-JP" altLang="en-US" sz="4400">
                <a:solidFill>
                  <a:schemeClr val="bg1"/>
                </a:solidFill>
              </a:rPr>
              <a:t>强化学习是</a:t>
            </a:r>
            <a:r>
              <a:rPr lang="ja-JP" altLang="en-US" sz="4400">
                <a:solidFill>
                  <a:schemeClr val="bg1"/>
                </a:solidFill>
                <a:hlinkClick r:id="rId2" tooltip="机器学习">
                  <a:extLst>
                    <a:ext uri="{A12FA001-AC4F-418D-AE19-62706E023703}">
                      <ahyp:hlinkClr xmlns:ahyp="http://schemas.microsoft.com/office/drawing/2018/hyperlinkcolor" val="tx"/>
                    </a:ext>
                  </a:extLst>
                </a:hlinkClick>
              </a:rPr>
              <a:t>机器学习</a:t>
            </a:r>
            <a:r>
              <a:rPr lang="ja-JP" altLang="en-US" sz="4400">
                <a:solidFill>
                  <a:schemeClr val="bg1"/>
                </a:solidFill>
              </a:rPr>
              <a:t>中的一个领域，强调如何基于</a:t>
            </a:r>
            <a:r>
              <a:rPr lang="ja-JP" altLang="en-US" sz="4400">
                <a:solidFill>
                  <a:schemeClr val="bg1"/>
                </a:solidFill>
                <a:hlinkClick r:id="rId3" tooltip="环境">
                  <a:extLst>
                    <a:ext uri="{A12FA001-AC4F-418D-AE19-62706E023703}">
                      <ahyp:hlinkClr xmlns:ahyp="http://schemas.microsoft.com/office/drawing/2018/hyperlinkcolor" val="tx"/>
                    </a:ext>
                  </a:extLst>
                </a:hlinkClick>
              </a:rPr>
              <a:t>环境</a:t>
            </a:r>
            <a:r>
              <a:rPr lang="ja-JP" altLang="en-US" sz="4400">
                <a:solidFill>
                  <a:schemeClr val="bg1"/>
                </a:solidFill>
              </a:rPr>
              <a:t>而行动，以取得最大化的预期利益。</a:t>
            </a:r>
            <a:endParaRPr lang="en-US" altLang="ja-JP" sz="4400" dirty="0">
              <a:solidFill>
                <a:schemeClr val="bg1"/>
              </a:solidFill>
            </a:endParaRPr>
          </a:p>
          <a:p>
            <a:pPr marL="3657600" lvl="8" indent="0" algn="r">
              <a:buNone/>
            </a:pPr>
            <a:r>
              <a:rPr lang="en-US" altLang="zh-CN" sz="4400" dirty="0">
                <a:solidFill>
                  <a:schemeClr val="bg1"/>
                </a:solidFill>
              </a:rPr>
              <a:t>---</a:t>
            </a:r>
            <a:r>
              <a:rPr lang="ja-JP" altLang="en-US" sz="4400">
                <a:solidFill>
                  <a:schemeClr val="bg1"/>
                </a:solidFill>
              </a:rPr>
              <a:t>维基百科</a:t>
            </a:r>
          </a:p>
          <a:p>
            <a:pPr lvl="8"/>
            <a:endParaRPr lang="en-US" sz="4400" dirty="0">
              <a:solidFill>
                <a:schemeClr val="bg1"/>
              </a:solidFill>
            </a:endParaRPr>
          </a:p>
        </p:txBody>
      </p:sp>
    </p:spTree>
    <p:extLst>
      <p:ext uri="{BB962C8B-B14F-4D97-AF65-F5344CB8AC3E}">
        <p14:creationId xmlns:p14="http://schemas.microsoft.com/office/powerpoint/2010/main" val="193047261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C449524-9E66-9E4E-A229-4768D0DB77DB}"/>
              </a:ext>
            </a:extLst>
          </p:cNvPr>
          <p:cNvPicPr>
            <a:picLocks noGrp="1" noChangeAspect="1"/>
          </p:cNvPicPr>
          <p:nvPr>
            <p:ph idx="1"/>
          </p:nvPr>
        </p:nvPicPr>
        <p:blipFill>
          <a:blip r:embed="rId2"/>
          <a:stretch>
            <a:fillRect/>
          </a:stretch>
        </p:blipFill>
        <p:spPr>
          <a:xfrm>
            <a:off x="3663188" y="0"/>
            <a:ext cx="4978400" cy="6857796"/>
          </a:xfrm>
        </p:spPr>
      </p:pic>
    </p:spTree>
    <p:extLst>
      <p:ext uri="{BB962C8B-B14F-4D97-AF65-F5344CB8AC3E}">
        <p14:creationId xmlns:p14="http://schemas.microsoft.com/office/powerpoint/2010/main" val="118651935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3484132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7432472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a:xfrm>
            <a:off x="-127000" y="736600"/>
            <a:ext cx="12319000" cy="3541714"/>
          </a:xfrm>
        </p:spPr>
        <p:txBody>
          <a:bodyPr>
            <a:noAutofit/>
          </a:bodyPr>
          <a:lstStyle/>
          <a:p>
            <a:pPr algn="ctr"/>
            <a:endParaRPr lang="en-US" altLang="ja-JP" sz="5400" b="1" dirty="0">
              <a:solidFill>
                <a:schemeClr val="bg1"/>
              </a:solidFill>
            </a:endParaRPr>
          </a:p>
          <a:p>
            <a:pPr marL="0" indent="0" algn="ctr">
              <a:buNone/>
            </a:pPr>
            <a:r>
              <a:rPr lang="en-US" altLang="ja-JP" sz="5400" b="1" dirty="0">
                <a:solidFill>
                  <a:schemeClr val="bg1"/>
                </a:solidFill>
              </a:rPr>
              <a:t>DEEP LEARNING AND NEURAL NETWORK</a:t>
            </a:r>
          </a:p>
          <a:p>
            <a:pPr marL="0" indent="0" algn="ctr">
              <a:buNone/>
            </a:pPr>
            <a:r>
              <a:rPr lang="ja-JP" altLang="en-US" sz="5400" b="1">
                <a:solidFill>
                  <a:schemeClr val="bg1"/>
                </a:solidFill>
              </a:rPr>
              <a:t>深度学习和神经网络</a:t>
            </a:r>
            <a:endParaRPr lang="en-US" sz="5400" b="1" dirty="0">
              <a:solidFill>
                <a:schemeClr val="bg1"/>
              </a:solidFill>
            </a:endParaRPr>
          </a:p>
        </p:txBody>
      </p:sp>
    </p:spTree>
    <p:extLst>
      <p:ext uri="{BB962C8B-B14F-4D97-AF65-F5344CB8AC3E}">
        <p14:creationId xmlns:p14="http://schemas.microsoft.com/office/powerpoint/2010/main" val="196228048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6286409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6408005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3065931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A1157-7F3C-1946-84D0-F5A26AC3FF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04A8EF-87DB-DB47-B185-CC5A015F92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24014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Image result for artificial intelligence customer service">
            <a:extLst>
              <a:ext uri="{FF2B5EF4-FFF2-40B4-BE49-F238E27FC236}">
                <a16:creationId xmlns:a16="http://schemas.microsoft.com/office/drawing/2014/main" id="{662C8D06-371D-2A4D-86F1-475908A54EC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6" descr="Image result for artificial intelligence customer service">
            <a:extLst>
              <a:ext uri="{FF2B5EF4-FFF2-40B4-BE49-F238E27FC236}">
                <a16:creationId xmlns:a16="http://schemas.microsoft.com/office/drawing/2014/main" id="{5DDDF5BB-B5C9-A546-80A2-4316C97EF5A0}"/>
              </a:ext>
            </a:extLst>
          </p:cNvPr>
          <p:cNvSpPr>
            <a:spLocks noChangeAspect="1" noChangeArrowheads="1"/>
          </p:cNvSpPr>
          <p:nvPr/>
        </p:nvSpPr>
        <p:spPr bwMode="auto">
          <a:xfrm>
            <a:off x="1409700" y="793750"/>
            <a:ext cx="9372600" cy="5270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4" name="Picture 8" descr="Image result for artificial intelligence customer service">
            <a:extLst>
              <a:ext uri="{FF2B5EF4-FFF2-40B4-BE49-F238E27FC236}">
                <a16:creationId xmlns:a16="http://schemas.microsoft.com/office/drawing/2014/main" id="{60BC3AEF-5AFF-7648-A45A-A83B4613C4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678" y="-333590"/>
            <a:ext cx="12905678" cy="7257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4986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1_Circuit">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docProps/app.xml><?xml version="1.0" encoding="utf-8"?>
<Properties xmlns="http://schemas.openxmlformats.org/officeDocument/2006/extended-properties" xmlns:vt="http://schemas.openxmlformats.org/officeDocument/2006/docPropsVTypes">
  <Template>{DD6677C2-A9D3-B042-AC44-3311542CDE13}tf10001122</Template>
  <TotalTime>3585</TotalTime>
  <Words>837</Words>
  <Application>Microsoft Macintosh PowerPoint</Application>
  <PresentationFormat>Widescreen</PresentationFormat>
  <Paragraphs>107</Paragraphs>
  <Slides>89</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89</vt:i4>
      </vt:variant>
    </vt:vector>
  </HeadingPairs>
  <TitlesOfParts>
    <vt:vector size="97" baseType="lpstr">
      <vt:lpstr>ＭＳ Ｐゴシック</vt:lpstr>
      <vt:lpstr>宋体</vt:lpstr>
      <vt:lpstr>Arial</vt:lpstr>
      <vt:lpstr>Arial Rounded MT Bold</vt:lpstr>
      <vt:lpstr>Trebuchet MS</vt:lpstr>
      <vt:lpstr>Tw Cen MT</vt:lpstr>
      <vt:lpstr>Circuit</vt:lpstr>
      <vt:lpstr>1_Circuit</vt:lpstr>
      <vt:lpstr>PowerPoint Presentation</vt:lpstr>
      <vt:lpstr>PowerPoint Presentation</vt:lpstr>
      <vt:lpstr>作者简介：</vt:lpstr>
      <vt:lpstr>Why?</vt:lpstr>
      <vt:lpstr>Because We are entering the era of big data  </vt:lpstr>
      <vt:lpstr>PowerPoint Presentation</vt:lpstr>
      <vt:lpstr>PowerPoint Presentation</vt:lpstr>
      <vt:lpstr>PowerPoint Presentation</vt:lpstr>
      <vt:lpstr>PowerPoint Presentation</vt:lpstr>
      <vt:lpstr>PowerPoint Presentation</vt:lpstr>
      <vt:lpstr>What is artificial Intelligence  什么是人工智能？</vt:lpstr>
      <vt:lpstr>PowerPoint Presentation</vt:lpstr>
      <vt:lpstr>What is Data Science  什么是数据科学</vt:lpstr>
      <vt:lpstr>Relation between artificial intelligence and data science   人工智能和数据科学的关系</vt:lpstr>
      <vt:lpstr>PowerPoint Presentation</vt:lpstr>
      <vt:lpstr>PowerPoint Presentation</vt:lpstr>
      <vt:lpstr>MACHINE LEARNING  机器学习 </vt:lpstr>
      <vt:lpstr> What is machine learning  什么是机器学习 </vt:lpstr>
      <vt:lpstr>PowerPoint Presentation</vt:lpstr>
      <vt:lpstr>机器学习和人工智能的关系：  机器学习是实现人工智能的方法</vt:lpstr>
      <vt:lpstr>PowerPoint Presentation</vt:lpstr>
      <vt:lpstr>supervised learning 监督学习</vt:lpstr>
      <vt:lpstr>PowerPoint Presentation</vt:lpstr>
      <vt:lpstr>Unsupervised learning 非监督学习</vt:lpstr>
      <vt:lpstr>Machine learning      Python demo </vt:lpstr>
      <vt:lpstr>PowerPoint Presentation</vt:lpstr>
      <vt:lpstr>Text retrieval   文本检索</vt:lpstr>
      <vt:lpstr>Why</vt:lpstr>
      <vt:lpstr>Bit Vector Representation  </vt:lpstr>
      <vt:lpstr>    出现的问题：d2==d3==d4</vt:lpstr>
      <vt:lpstr>加入关键词出现的频率</vt:lpstr>
      <vt:lpstr> 出现的问题：d2==d3</vt:lpstr>
      <vt:lpstr>加入idf ：（inverse document frequency ）</vt:lpstr>
      <vt:lpstr>PowerPoint Presentation</vt:lpstr>
      <vt:lpstr>PowerPoint Presentation</vt:lpstr>
      <vt:lpstr>PowerPoint Presentation</vt:lpstr>
      <vt:lpstr>PowerPoint Presentation</vt:lpstr>
      <vt:lpstr>PowerPoint Presentation</vt:lpstr>
      <vt:lpstr>Next ：Document Length Normalization   文章长度标准化</vt:lpstr>
      <vt:lpstr>PowerPoint Presentation</vt:lpstr>
      <vt:lpstr>PowerPoint Presentation</vt:lpstr>
      <vt:lpstr>PowerPoint Presentation</vt:lpstr>
      <vt:lpstr>Data mining   数据挖掘</vt:lpstr>
      <vt:lpstr>   </vt:lpstr>
      <vt:lpstr>Difference between data mining and  information retrieval</vt:lpstr>
      <vt:lpstr>PowerPoint Presentation</vt:lpstr>
      <vt:lpstr>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Recommender system  推荐系统</vt:lpstr>
      <vt:lpstr>PowerPoint Presentation</vt:lpstr>
      <vt:lpstr>内容过滤：</vt:lpstr>
      <vt:lpstr>协同过滤：</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Natural language processing  自然语言处理</vt:lpstr>
      <vt:lpstr>PowerPoint Presentation</vt:lpstr>
      <vt:lpstr>PowerPoint Presentation</vt:lpstr>
      <vt:lpstr>PowerPoint Presentation</vt:lpstr>
      <vt:lpstr>PowerPoint Presentation</vt:lpstr>
      <vt:lpstr>PowerPoint Presentation</vt:lpstr>
      <vt:lpstr>Computer vision   计算机视觉</vt:lpstr>
      <vt:lpstr>PowerPoint Presentation</vt:lpstr>
      <vt:lpstr>PowerPoint Presentation</vt:lpstr>
      <vt:lpstr>PowerPoint Presentation</vt:lpstr>
      <vt:lpstr>PowerPoint Presentation</vt:lpstr>
      <vt:lpstr>PowerPoint Presentation</vt:lpstr>
      <vt:lpstr>PowerPoint Presentation</vt:lpstr>
      <vt:lpstr>Reinforcement learning   强化学习</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Wang, Chongye</dc:creator>
  <cp:lastModifiedBy>Wang, Chongye</cp:lastModifiedBy>
  <cp:revision>58</cp:revision>
  <dcterms:created xsi:type="dcterms:W3CDTF">2018-07-18T01:20:21Z</dcterms:created>
  <dcterms:modified xsi:type="dcterms:W3CDTF">2018-07-22T02:37:17Z</dcterms:modified>
</cp:coreProperties>
</file>

<file path=docProps/thumbnail.jpeg>
</file>